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ags/tag1.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0" r:id="rId1"/>
  </p:sldMasterIdLst>
  <p:notesMasterIdLst>
    <p:notesMasterId r:id="rId36"/>
  </p:notesMasterIdLst>
  <p:sldIdLst>
    <p:sldId id="256" r:id="rId2"/>
    <p:sldId id="260" r:id="rId3"/>
    <p:sldId id="288" r:id="rId4"/>
    <p:sldId id="302" r:id="rId5"/>
    <p:sldId id="261" r:id="rId6"/>
    <p:sldId id="262" r:id="rId7"/>
    <p:sldId id="263" r:id="rId8"/>
    <p:sldId id="264" r:id="rId9"/>
    <p:sldId id="272" r:id="rId10"/>
    <p:sldId id="265" r:id="rId11"/>
    <p:sldId id="266" r:id="rId12"/>
    <p:sldId id="267" r:id="rId13"/>
    <p:sldId id="287" r:id="rId14"/>
    <p:sldId id="289" r:id="rId15"/>
    <p:sldId id="292" r:id="rId16"/>
    <p:sldId id="276" r:id="rId17"/>
    <p:sldId id="271" r:id="rId18"/>
    <p:sldId id="274" r:id="rId19"/>
    <p:sldId id="275" r:id="rId20"/>
    <p:sldId id="303" r:id="rId21"/>
    <p:sldId id="278" r:id="rId22"/>
    <p:sldId id="306" r:id="rId23"/>
    <p:sldId id="304" r:id="rId24"/>
    <p:sldId id="268" r:id="rId25"/>
    <p:sldId id="269" r:id="rId26"/>
    <p:sldId id="279" r:id="rId27"/>
    <p:sldId id="305" r:id="rId28"/>
    <p:sldId id="286" r:id="rId29"/>
    <p:sldId id="280" r:id="rId30"/>
    <p:sldId id="281" r:id="rId31"/>
    <p:sldId id="282" r:id="rId32"/>
    <p:sldId id="283" r:id="rId33"/>
    <p:sldId id="257" r:id="rId34"/>
    <p:sldId id="284" r:id="rId35"/>
  </p:sldIdLst>
  <p:sldSz cx="9144000" cy="6858000" type="screen4x3"/>
  <p:notesSz cx="6858000" cy="9144000"/>
  <p:defaultTextStyle>
    <a:defPPr>
      <a:defRPr lang="it-IT"/>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00"/>
    <a:srgbClr val="CC66FF"/>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206" autoAdjust="0"/>
    <p:restoredTop sz="95400" autoAdjust="0"/>
  </p:normalViewPr>
  <p:slideViewPr>
    <p:cSldViewPr>
      <p:cViewPr varScale="1">
        <p:scale>
          <a:sx n="76" d="100"/>
          <a:sy n="76" d="100"/>
        </p:scale>
        <p:origin x="1128" y="36"/>
      </p:cViewPr>
      <p:guideLst>
        <p:guide orient="horz" pos="2160"/>
        <p:guide pos="2880"/>
      </p:guideLst>
    </p:cSldViewPr>
  </p:slideViewPr>
  <p:outlineViewPr>
    <p:cViewPr>
      <p:scale>
        <a:sx n="33" d="100"/>
        <a:sy n="33" d="100"/>
      </p:scale>
      <p:origin x="0" y="22080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6A6DE59-6344-4B22-904F-202DC0BBA620}" type="doc">
      <dgm:prSet loTypeId="urn:microsoft.com/office/officeart/2005/8/layout/pyramid1" loCatId="pyramid" qsTypeId="urn:microsoft.com/office/officeart/2005/8/quickstyle/simple1" qsCatId="simple" csTypeId="urn:microsoft.com/office/officeart/2005/8/colors/accent1_2" csCatId="accent1" phldr="1"/>
      <dgm:spPr/>
    </dgm:pt>
    <dgm:pt modelId="{912BCBFA-BA57-4D40-9A34-1E388184F603}">
      <dgm:prSet phldrT="[Testo]" custT="1"/>
      <dgm:spPr>
        <a:solidFill>
          <a:schemeClr val="accent2"/>
        </a:solidFill>
      </dgm:spPr>
      <dgm:t>
        <a:bodyPr/>
        <a:lstStyle/>
        <a:p>
          <a:pPr algn="ctr"/>
          <a:endParaRPr lang="it-IT" sz="2200" dirty="0" smtClean="0">
            <a:latin typeface="Arial" pitchFamily="34" charset="0"/>
            <a:cs typeface="Arial" pitchFamily="34" charset="0"/>
          </a:endParaRPr>
        </a:p>
        <a:p>
          <a:pPr algn="ctr"/>
          <a:r>
            <a:rPr lang="it-IT" sz="2200" dirty="0" smtClean="0">
              <a:solidFill>
                <a:schemeClr val="accent2">
                  <a:lumMod val="20000"/>
                  <a:lumOff val="80000"/>
                </a:schemeClr>
              </a:solidFill>
              <a:latin typeface="Arial" pitchFamily="34" charset="0"/>
              <a:cs typeface="Arial" pitchFamily="34" charset="0"/>
            </a:rPr>
            <a:t>ASL</a:t>
          </a:r>
          <a:endParaRPr lang="it-IT" sz="2200" dirty="0">
            <a:solidFill>
              <a:schemeClr val="accent2">
                <a:lumMod val="20000"/>
                <a:lumOff val="80000"/>
              </a:schemeClr>
            </a:solidFill>
            <a:latin typeface="Arial" pitchFamily="34" charset="0"/>
            <a:cs typeface="Arial" pitchFamily="34" charset="0"/>
          </a:endParaRPr>
        </a:p>
      </dgm:t>
    </dgm:pt>
    <dgm:pt modelId="{97085FF6-5567-4E80-B784-B644D847AC58}" type="parTrans" cxnId="{6A27EFA6-CF7E-4595-AE1A-9EE79214E587}">
      <dgm:prSet/>
      <dgm:spPr/>
      <dgm:t>
        <a:bodyPr/>
        <a:lstStyle/>
        <a:p>
          <a:endParaRPr lang="it-IT"/>
        </a:p>
      </dgm:t>
    </dgm:pt>
    <dgm:pt modelId="{12410C07-766E-4E60-BF83-F08C42B545E2}" type="sibTrans" cxnId="{6A27EFA6-CF7E-4595-AE1A-9EE79214E587}">
      <dgm:prSet/>
      <dgm:spPr/>
      <dgm:t>
        <a:bodyPr/>
        <a:lstStyle/>
        <a:p>
          <a:endParaRPr lang="it-IT"/>
        </a:p>
      </dgm:t>
    </dgm:pt>
    <dgm:pt modelId="{1AD63598-10B5-4501-932C-3204D76ADA28}">
      <dgm:prSet phldrT="[Testo]" custT="1"/>
      <dgm:spPr>
        <a:solidFill>
          <a:srgbClr val="FFFF00"/>
        </a:solidFill>
      </dgm:spPr>
      <dgm:t>
        <a:bodyPr/>
        <a:lstStyle/>
        <a:p>
          <a:r>
            <a:rPr lang="it-IT" sz="2200" b="0" dirty="0" smtClean="0">
              <a:solidFill>
                <a:schemeClr val="bg2">
                  <a:lumMod val="25000"/>
                </a:schemeClr>
              </a:solidFill>
              <a:latin typeface="Arial" pitchFamily="34" charset="0"/>
              <a:cs typeface="Arial" pitchFamily="34" charset="0"/>
            </a:rPr>
            <a:t>DIREZIONE GENERALE</a:t>
          </a:r>
          <a:endParaRPr lang="it-IT" sz="2200" b="0" dirty="0">
            <a:solidFill>
              <a:schemeClr val="bg2">
                <a:lumMod val="25000"/>
              </a:schemeClr>
            </a:solidFill>
            <a:latin typeface="Arial" pitchFamily="34" charset="0"/>
            <a:cs typeface="Arial" pitchFamily="34" charset="0"/>
          </a:endParaRPr>
        </a:p>
      </dgm:t>
    </dgm:pt>
    <dgm:pt modelId="{03D204DD-61F2-4989-BC5E-4DFAFFB039CD}" type="parTrans" cxnId="{B77BA6B0-A4F5-4225-A1F7-82D9A27AFA9C}">
      <dgm:prSet/>
      <dgm:spPr/>
      <dgm:t>
        <a:bodyPr/>
        <a:lstStyle/>
        <a:p>
          <a:endParaRPr lang="it-IT"/>
        </a:p>
      </dgm:t>
    </dgm:pt>
    <dgm:pt modelId="{9B559D33-F4C2-46E7-BDD5-0DB7679DDE66}" type="sibTrans" cxnId="{B77BA6B0-A4F5-4225-A1F7-82D9A27AFA9C}">
      <dgm:prSet/>
      <dgm:spPr/>
      <dgm:t>
        <a:bodyPr/>
        <a:lstStyle/>
        <a:p>
          <a:endParaRPr lang="it-IT"/>
        </a:p>
      </dgm:t>
    </dgm:pt>
    <dgm:pt modelId="{CFD01F76-6A16-4CD6-9EF9-161292154713}">
      <dgm:prSet phldrT="[Testo]" custT="1"/>
      <dgm:spPr>
        <a:solidFill>
          <a:schemeClr val="accent2">
            <a:lumMod val="60000"/>
            <a:lumOff val="40000"/>
          </a:schemeClr>
        </a:solidFill>
      </dgm:spPr>
      <dgm:t>
        <a:bodyPr/>
        <a:lstStyle/>
        <a:p>
          <a:r>
            <a:rPr lang="it-IT" sz="2000" dirty="0" smtClean="0">
              <a:solidFill>
                <a:schemeClr val="accent3">
                  <a:lumMod val="50000"/>
                </a:schemeClr>
              </a:solidFill>
              <a:latin typeface="Arial" pitchFamily="34" charset="0"/>
              <a:cs typeface="Arial" pitchFamily="34" charset="0"/>
            </a:rPr>
            <a:t>DIREZIONE SANITARIA   </a:t>
          </a:r>
        </a:p>
        <a:p>
          <a:r>
            <a:rPr lang="it-IT" sz="2000" dirty="0" smtClean="0">
              <a:solidFill>
                <a:schemeClr val="accent3">
                  <a:lumMod val="50000"/>
                </a:schemeClr>
              </a:solidFill>
              <a:latin typeface="Arial" pitchFamily="34" charset="0"/>
              <a:cs typeface="Arial" pitchFamily="34" charset="0"/>
            </a:rPr>
            <a:t>DIREZIONE AMMINISTRATIVA </a:t>
          </a:r>
          <a:endParaRPr lang="it-IT" sz="2000" dirty="0">
            <a:solidFill>
              <a:schemeClr val="accent3">
                <a:lumMod val="50000"/>
              </a:schemeClr>
            </a:solidFill>
            <a:latin typeface="Arial" pitchFamily="34" charset="0"/>
            <a:cs typeface="Arial" pitchFamily="34" charset="0"/>
          </a:endParaRPr>
        </a:p>
      </dgm:t>
    </dgm:pt>
    <dgm:pt modelId="{15401F85-79A4-4EC0-9687-091F4C6D9FE1}" type="parTrans" cxnId="{12365B2A-0A5E-468E-92B5-6BA4FE0B5A26}">
      <dgm:prSet/>
      <dgm:spPr/>
      <dgm:t>
        <a:bodyPr/>
        <a:lstStyle/>
        <a:p>
          <a:endParaRPr lang="it-IT"/>
        </a:p>
      </dgm:t>
    </dgm:pt>
    <dgm:pt modelId="{69F463C2-5EA3-421A-862D-6669F837A5EE}" type="sibTrans" cxnId="{12365B2A-0A5E-468E-92B5-6BA4FE0B5A26}">
      <dgm:prSet/>
      <dgm:spPr/>
      <dgm:t>
        <a:bodyPr/>
        <a:lstStyle/>
        <a:p>
          <a:endParaRPr lang="it-IT"/>
        </a:p>
      </dgm:t>
    </dgm:pt>
    <dgm:pt modelId="{43E8D4DA-DBAD-49A8-9141-0FDAA235BA0D}" type="pres">
      <dgm:prSet presAssocID="{06A6DE59-6344-4B22-904F-202DC0BBA620}" presName="Name0" presStyleCnt="0">
        <dgm:presLayoutVars>
          <dgm:dir/>
          <dgm:animLvl val="lvl"/>
          <dgm:resizeHandles val="exact"/>
        </dgm:presLayoutVars>
      </dgm:prSet>
      <dgm:spPr/>
    </dgm:pt>
    <dgm:pt modelId="{43D557B6-5490-46EF-9736-A0B0FEB0890C}" type="pres">
      <dgm:prSet presAssocID="{912BCBFA-BA57-4D40-9A34-1E388184F603}" presName="Name8" presStyleCnt="0"/>
      <dgm:spPr/>
    </dgm:pt>
    <dgm:pt modelId="{6C938F13-A78F-4F35-85C4-B55191EA2AD1}" type="pres">
      <dgm:prSet presAssocID="{912BCBFA-BA57-4D40-9A34-1E388184F603}" presName="level" presStyleLbl="node1" presStyleIdx="0" presStyleCnt="3" custAng="0">
        <dgm:presLayoutVars>
          <dgm:chMax val="1"/>
          <dgm:bulletEnabled val="1"/>
        </dgm:presLayoutVars>
      </dgm:prSet>
      <dgm:spPr/>
      <dgm:t>
        <a:bodyPr/>
        <a:lstStyle/>
        <a:p>
          <a:endParaRPr lang="it-IT"/>
        </a:p>
      </dgm:t>
    </dgm:pt>
    <dgm:pt modelId="{54675418-7602-41F1-8B45-BC3E07600215}" type="pres">
      <dgm:prSet presAssocID="{912BCBFA-BA57-4D40-9A34-1E388184F603}" presName="levelTx" presStyleLbl="revTx" presStyleIdx="0" presStyleCnt="0">
        <dgm:presLayoutVars>
          <dgm:chMax val="1"/>
          <dgm:bulletEnabled val="1"/>
        </dgm:presLayoutVars>
      </dgm:prSet>
      <dgm:spPr/>
      <dgm:t>
        <a:bodyPr/>
        <a:lstStyle/>
        <a:p>
          <a:endParaRPr lang="it-IT"/>
        </a:p>
      </dgm:t>
    </dgm:pt>
    <dgm:pt modelId="{C9620EAF-E0C4-4AAC-90F8-BF8D3FDDDD22}" type="pres">
      <dgm:prSet presAssocID="{1AD63598-10B5-4501-932C-3204D76ADA28}" presName="Name8" presStyleCnt="0"/>
      <dgm:spPr/>
    </dgm:pt>
    <dgm:pt modelId="{F0D811F0-0123-4E1E-B2CD-0602B0735027}" type="pres">
      <dgm:prSet presAssocID="{1AD63598-10B5-4501-932C-3204D76ADA28}" presName="level" presStyleLbl="node1" presStyleIdx="1" presStyleCnt="3">
        <dgm:presLayoutVars>
          <dgm:chMax val="1"/>
          <dgm:bulletEnabled val="1"/>
        </dgm:presLayoutVars>
      </dgm:prSet>
      <dgm:spPr/>
      <dgm:t>
        <a:bodyPr/>
        <a:lstStyle/>
        <a:p>
          <a:endParaRPr lang="it-IT"/>
        </a:p>
      </dgm:t>
    </dgm:pt>
    <dgm:pt modelId="{7AB9801B-0C81-4219-8BD5-001CCE36FA10}" type="pres">
      <dgm:prSet presAssocID="{1AD63598-10B5-4501-932C-3204D76ADA28}" presName="levelTx" presStyleLbl="revTx" presStyleIdx="0" presStyleCnt="0">
        <dgm:presLayoutVars>
          <dgm:chMax val="1"/>
          <dgm:bulletEnabled val="1"/>
        </dgm:presLayoutVars>
      </dgm:prSet>
      <dgm:spPr/>
      <dgm:t>
        <a:bodyPr/>
        <a:lstStyle/>
        <a:p>
          <a:endParaRPr lang="it-IT"/>
        </a:p>
      </dgm:t>
    </dgm:pt>
    <dgm:pt modelId="{E20AEE3D-FDEA-4B15-8C86-D3DA94668509}" type="pres">
      <dgm:prSet presAssocID="{CFD01F76-6A16-4CD6-9EF9-161292154713}" presName="Name8" presStyleCnt="0"/>
      <dgm:spPr/>
    </dgm:pt>
    <dgm:pt modelId="{E7076211-1A5B-4E53-812A-32128A93F365}" type="pres">
      <dgm:prSet presAssocID="{CFD01F76-6A16-4CD6-9EF9-161292154713}" presName="level" presStyleLbl="node1" presStyleIdx="2" presStyleCnt="3" custLinFactNeighborY="-2248">
        <dgm:presLayoutVars>
          <dgm:chMax val="1"/>
          <dgm:bulletEnabled val="1"/>
        </dgm:presLayoutVars>
      </dgm:prSet>
      <dgm:spPr/>
      <dgm:t>
        <a:bodyPr/>
        <a:lstStyle/>
        <a:p>
          <a:endParaRPr lang="it-IT"/>
        </a:p>
      </dgm:t>
    </dgm:pt>
    <dgm:pt modelId="{D36BCF10-ECF8-4525-8292-62462F71F4C6}" type="pres">
      <dgm:prSet presAssocID="{CFD01F76-6A16-4CD6-9EF9-161292154713}" presName="levelTx" presStyleLbl="revTx" presStyleIdx="0" presStyleCnt="0">
        <dgm:presLayoutVars>
          <dgm:chMax val="1"/>
          <dgm:bulletEnabled val="1"/>
        </dgm:presLayoutVars>
      </dgm:prSet>
      <dgm:spPr/>
      <dgm:t>
        <a:bodyPr/>
        <a:lstStyle/>
        <a:p>
          <a:endParaRPr lang="it-IT"/>
        </a:p>
      </dgm:t>
    </dgm:pt>
  </dgm:ptLst>
  <dgm:cxnLst>
    <dgm:cxn modelId="{1BBD5494-DFF5-405C-8BFC-D3FF00C63254}" type="presOf" srcId="{1AD63598-10B5-4501-932C-3204D76ADA28}" destId="{7AB9801B-0C81-4219-8BD5-001CCE36FA10}" srcOrd="1" destOrd="0" presId="urn:microsoft.com/office/officeart/2005/8/layout/pyramid1"/>
    <dgm:cxn modelId="{5D1CF189-D208-440B-99E7-09EED08B9F5D}" type="presOf" srcId="{CFD01F76-6A16-4CD6-9EF9-161292154713}" destId="{E7076211-1A5B-4E53-812A-32128A93F365}" srcOrd="0" destOrd="0" presId="urn:microsoft.com/office/officeart/2005/8/layout/pyramid1"/>
    <dgm:cxn modelId="{225B4FD4-702E-43B1-83AE-F30ED9C52264}" type="presOf" srcId="{912BCBFA-BA57-4D40-9A34-1E388184F603}" destId="{54675418-7602-41F1-8B45-BC3E07600215}" srcOrd="1" destOrd="0" presId="urn:microsoft.com/office/officeart/2005/8/layout/pyramid1"/>
    <dgm:cxn modelId="{E2BE49B4-E092-49B9-BBD5-D7F6ED94E39F}" type="presOf" srcId="{912BCBFA-BA57-4D40-9A34-1E388184F603}" destId="{6C938F13-A78F-4F35-85C4-B55191EA2AD1}" srcOrd="0" destOrd="0" presId="urn:microsoft.com/office/officeart/2005/8/layout/pyramid1"/>
    <dgm:cxn modelId="{12365B2A-0A5E-468E-92B5-6BA4FE0B5A26}" srcId="{06A6DE59-6344-4B22-904F-202DC0BBA620}" destId="{CFD01F76-6A16-4CD6-9EF9-161292154713}" srcOrd="2" destOrd="0" parTransId="{15401F85-79A4-4EC0-9687-091F4C6D9FE1}" sibTransId="{69F463C2-5EA3-421A-862D-6669F837A5EE}"/>
    <dgm:cxn modelId="{6A27EFA6-CF7E-4595-AE1A-9EE79214E587}" srcId="{06A6DE59-6344-4B22-904F-202DC0BBA620}" destId="{912BCBFA-BA57-4D40-9A34-1E388184F603}" srcOrd="0" destOrd="0" parTransId="{97085FF6-5567-4E80-B784-B644D847AC58}" sibTransId="{12410C07-766E-4E60-BF83-F08C42B545E2}"/>
    <dgm:cxn modelId="{FC6A9571-AA44-4D70-B4E5-CE6917802713}" type="presOf" srcId="{06A6DE59-6344-4B22-904F-202DC0BBA620}" destId="{43E8D4DA-DBAD-49A8-9141-0FDAA235BA0D}" srcOrd="0" destOrd="0" presId="urn:microsoft.com/office/officeart/2005/8/layout/pyramid1"/>
    <dgm:cxn modelId="{E5D27AC0-BEAA-4986-A6F6-FF66E5BBD0F3}" type="presOf" srcId="{CFD01F76-6A16-4CD6-9EF9-161292154713}" destId="{D36BCF10-ECF8-4525-8292-62462F71F4C6}" srcOrd="1" destOrd="0" presId="urn:microsoft.com/office/officeart/2005/8/layout/pyramid1"/>
    <dgm:cxn modelId="{B77BA6B0-A4F5-4225-A1F7-82D9A27AFA9C}" srcId="{06A6DE59-6344-4B22-904F-202DC0BBA620}" destId="{1AD63598-10B5-4501-932C-3204D76ADA28}" srcOrd="1" destOrd="0" parTransId="{03D204DD-61F2-4989-BC5E-4DFAFFB039CD}" sibTransId="{9B559D33-F4C2-46E7-BDD5-0DB7679DDE66}"/>
    <dgm:cxn modelId="{1C65FC14-216F-40DD-8B4A-68BE6A828290}" type="presOf" srcId="{1AD63598-10B5-4501-932C-3204D76ADA28}" destId="{F0D811F0-0123-4E1E-B2CD-0602B0735027}" srcOrd="0" destOrd="0" presId="urn:microsoft.com/office/officeart/2005/8/layout/pyramid1"/>
    <dgm:cxn modelId="{2C7A0CB8-34E2-41AF-8AE0-128D2FEF8C51}" type="presParOf" srcId="{43E8D4DA-DBAD-49A8-9141-0FDAA235BA0D}" destId="{43D557B6-5490-46EF-9736-A0B0FEB0890C}" srcOrd="0" destOrd="0" presId="urn:microsoft.com/office/officeart/2005/8/layout/pyramid1"/>
    <dgm:cxn modelId="{4F663CCA-D038-4DC4-9273-16C5906792FB}" type="presParOf" srcId="{43D557B6-5490-46EF-9736-A0B0FEB0890C}" destId="{6C938F13-A78F-4F35-85C4-B55191EA2AD1}" srcOrd="0" destOrd="0" presId="urn:microsoft.com/office/officeart/2005/8/layout/pyramid1"/>
    <dgm:cxn modelId="{D96F8814-B95A-4273-AEAA-5A4E4DEFDC97}" type="presParOf" srcId="{43D557B6-5490-46EF-9736-A0B0FEB0890C}" destId="{54675418-7602-41F1-8B45-BC3E07600215}" srcOrd="1" destOrd="0" presId="urn:microsoft.com/office/officeart/2005/8/layout/pyramid1"/>
    <dgm:cxn modelId="{64A94239-32BA-47C5-ABD2-A38B410C6AD6}" type="presParOf" srcId="{43E8D4DA-DBAD-49A8-9141-0FDAA235BA0D}" destId="{C9620EAF-E0C4-4AAC-90F8-BF8D3FDDDD22}" srcOrd="1" destOrd="0" presId="urn:microsoft.com/office/officeart/2005/8/layout/pyramid1"/>
    <dgm:cxn modelId="{B441701B-DF54-426F-9CB4-9C19F2C6C39F}" type="presParOf" srcId="{C9620EAF-E0C4-4AAC-90F8-BF8D3FDDDD22}" destId="{F0D811F0-0123-4E1E-B2CD-0602B0735027}" srcOrd="0" destOrd="0" presId="urn:microsoft.com/office/officeart/2005/8/layout/pyramid1"/>
    <dgm:cxn modelId="{6B2A609B-6AE6-4711-AF19-4295648E0AF5}" type="presParOf" srcId="{C9620EAF-E0C4-4AAC-90F8-BF8D3FDDDD22}" destId="{7AB9801B-0C81-4219-8BD5-001CCE36FA10}" srcOrd="1" destOrd="0" presId="urn:microsoft.com/office/officeart/2005/8/layout/pyramid1"/>
    <dgm:cxn modelId="{B64461E5-C826-4412-9F9A-EA37A4D22630}" type="presParOf" srcId="{43E8D4DA-DBAD-49A8-9141-0FDAA235BA0D}" destId="{E20AEE3D-FDEA-4B15-8C86-D3DA94668509}" srcOrd="2" destOrd="0" presId="urn:microsoft.com/office/officeart/2005/8/layout/pyramid1"/>
    <dgm:cxn modelId="{DB2F196D-70C1-4A3B-B90D-76E324062265}" type="presParOf" srcId="{E20AEE3D-FDEA-4B15-8C86-D3DA94668509}" destId="{E7076211-1A5B-4E53-812A-32128A93F365}" srcOrd="0" destOrd="0" presId="urn:microsoft.com/office/officeart/2005/8/layout/pyramid1"/>
    <dgm:cxn modelId="{A8BE1AC9-0727-4E82-BA04-8B33312D496A}" type="presParOf" srcId="{E20AEE3D-FDEA-4B15-8C86-D3DA94668509}" destId="{D36BCF10-ECF8-4525-8292-62462F71F4C6}"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2171118-73F4-4CD4-8DB2-5AE70D0D8438}" type="doc">
      <dgm:prSet loTypeId="urn:microsoft.com/office/officeart/2005/8/layout/hierarchy4" loCatId="hierarchy" qsTypeId="urn:microsoft.com/office/officeart/2005/8/quickstyle/simple1" qsCatId="simple" csTypeId="urn:microsoft.com/office/officeart/2005/8/colors/accent1_2" csCatId="accent1" phldr="1"/>
      <dgm:spPr/>
      <dgm:t>
        <a:bodyPr/>
        <a:lstStyle/>
        <a:p>
          <a:endParaRPr lang="it-IT"/>
        </a:p>
      </dgm:t>
    </dgm:pt>
    <dgm:pt modelId="{E7D54E4F-2F5A-44A6-A7A8-699994FB0AD3}">
      <dgm:prSet custT="1"/>
      <dgm:spPr/>
      <dgm:t>
        <a:bodyPr/>
        <a:lstStyle/>
        <a:p>
          <a:pPr rtl="0"/>
          <a:r>
            <a:rPr lang="it-IT" sz="2800" dirty="0" smtClean="0"/>
            <a:t>I nuovi Regolamenti Regionali:</a:t>
          </a:r>
          <a:endParaRPr lang="it-IT" sz="2800" dirty="0"/>
        </a:p>
      </dgm:t>
    </dgm:pt>
    <dgm:pt modelId="{61F3AF43-DF65-44FB-9C7F-DA3B021B144D}" type="parTrans" cxnId="{0A1D19A9-77A9-4140-9A02-3E58430C9B86}">
      <dgm:prSet/>
      <dgm:spPr/>
      <dgm:t>
        <a:bodyPr/>
        <a:lstStyle/>
        <a:p>
          <a:endParaRPr lang="it-IT"/>
        </a:p>
      </dgm:t>
    </dgm:pt>
    <dgm:pt modelId="{7233AC0A-4449-4643-8F0C-F32A14427BB8}" type="sibTrans" cxnId="{0A1D19A9-77A9-4140-9A02-3E58430C9B86}">
      <dgm:prSet/>
      <dgm:spPr/>
      <dgm:t>
        <a:bodyPr/>
        <a:lstStyle/>
        <a:p>
          <a:endParaRPr lang="it-IT"/>
        </a:p>
      </dgm:t>
    </dgm:pt>
    <dgm:pt modelId="{7FCA9A9E-5C32-4649-A83F-8F2A162D5A1D}">
      <dgm:prSet/>
      <dgm:spPr/>
      <dgm:t>
        <a:bodyPr/>
        <a:lstStyle/>
        <a:p>
          <a:pPr rtl="0"/>
          <a:r>
            <a:rPr lang="it-IT" b="1" dirty="0" smtClean="0"/>
            <a:t>4 del 21 luglio 2019 </a:t>
          </a:r>
        </a:p>
        <a:p>
          <a:pPr rtl="0"/>
          <a:r>
            <a:rPr lang="it-IT" dirty="0" smtClean="0"/>
            <a:t>(R.R. sull’assistenza residenziale e semiresidenziale ai soggetti non autosufficienti – Residenza Sanitaria Assistenziale (RSA) estensiva e di mantenimento – Centro Diurno per soggetti non autosufficienti);</a:t>
          </a:r>
          <a:endParaRPr lang="it-IT" dirty="0"/>
        </a:p>
      </dgm:t>
    </dgm:pt>
    <dgm:pt modelId="{6C1CCB4E-BF79-4F7F-908B-8AA7A16EECFE}" type="parTrans" cxnId="{3DB768CE-8165-49FA-850F-479893468E67}">
      <dgm:prSet/>
      <dgm:spPr/>
      <dgm:t>
        <a:bodyPr/>
        <a:lstStyle/>
        <a:p>
          <a:endParaRPr lang="it-IT"/>
        </a:p>
      </dgm:t>
    </dgm:pt>
    <dgm:pt modelId="{8951E04B-38D7-4411-AFC7-97955A088AF9}" type="sibTrans" cxnId="{3DB768CE-8165-49FA-850F-479893468E67}">
      <dgm:prSet/>
      <dgm:spPr/>
      <dgm:t>
        <a:bodyPr/>
        <a:lstStyle/>
        <a:p>
          <a:endParaRPr lang="it-IT"/>
        </a:p>
      </dgm:t>
    </dgm:pt>
    <dgm:pt modelId="{D77AF572-506C-4D67-B960-AAE15C93EAF5}">
      <dgm:prSet/>
      <dgm:spPr/>
      <dgm:t>
        <a:bodyPr/>
        <a:lstStyle/>
        <a:p>
          <a:pPr rtl="0"/>
          <a:r>
            <a:rPr lang="it-IT" b="1" dirty="0" smtClean="0"/>
            <a:t>5 del 21 luglio 2019 </a:t>
          </a:r>
        </a:p>
        <a:p>
          <a:pPr rtl="0"/>
          <a:r>
            <a:rPr lang="it-IT" dirty="0" smtClean="0"/>
            <a:t>(R.R. sull’assistenza residenziale e semiresidenziale ai soggetti disabili - Residenza Sanitaria Assistenziale(RSA) per disabili – Centro Diurno Socioriabilitativo e Riabilitativo per disabili).</a:t>
          </a:r>
          <a:endParaRPr lang="it-IT" dirty="0"/>
        </a:p>
      </dgm:t>
    </dgm:pt>
    <dgm:pt modelId="{E25A246A-0A78-4F1D-90AB-52463F994BE6}" type="parTrans" cxnId="{4C529ED4-9192-423D-8444-30F239E8E6D0}">
      <dgm:prSet/>
      <dgm:spPr/>
      <dgm:t>
        <a:bodyPr/>
        <a:lstStyle/>
        <a:p>
          <a:endParaRPr lang="it-IT"/>
        </a:p>
      </dgm:t>
    </dgm:pt>
    <dgm:pt modelId="{19D0C937-9F8F-4BD1-9B79-A24B152D2BAB}" type="sibTrans" cxnId="{4C529ED4-9192-423D-8444-30F239E8E6D0}">
      <dgm:prSet/>
      <dgm:spPr/>
      <dgm:t>
        <a:bodyPr/>
        <a:lstStyle/>
        <a:p>
          <a:endParaRPr lang="it-IT"/>
        </a:p>
      </dgm:t>
    </dgm:pt>
    <dgm:pt modelId="{FA0A93E5-BE90-4DBD-8748-E81044D69F23}" type="pres">
      <dgm:prSet presAssocID="{12171118-73F4-4CD4-8DB2-5AE70D0D8438}" presName="Name0" presStyleCnt="0">
        <dgm:presLayoutVars>
          <dgm:chPref val="1"/>
          <dgm:dir/>
          <dgm:animOne val="branch"/>
          <dgm:animLvl val="lvl"/>
          <dgm:resizeHandles/>
        </dgm:presLayoutVars>
      </dgm:prSet>
      <dgm:spPr/>
      <dgm:t>
        <a:bodyPr/>
        <a:lstStyle/>
        <a:p>
          <a:endParaRPr lang="it-IT"/>
        </a:p>
      </dgm:t>
    </dgm:pt>
    <dgm:pt modelId="{39243049-5E9C-4B2F-9D9F-C5426128B195}" type="pres">
      <dgm:prSet presAssocID="{E7D54E4F-2F5A-44A6-A7A8-699994FB0AD3}" presName="vertOne" presStyleCnt="0"/>
      <dgm:spPr/>
    </dgm:pt>
    <dgm:pt modelId="{33913226-7F24-4161-92BE-8D8225E517D4}" type="pres">
      <dgm:prSet presAssocID="{E7D54E4F-2F5A-44A6-A7A8-699994FB0AD3}" presName="txOne" presStyleLbl="node0" presStyleIdx="0" presStyleCnt="1" custScaleY="34501" custLinFactY="-21526" custLinFactNeighborX="-37" custLinFactNeighborY="-100000">
        <dgm:presLayoutVars>
          <dgm:chPref val="3"/>
        </dgm:presLayoutVars>
      </dgm:prSet>
      <dgm:spPr/>
      <dgm:t>
        <a:bodyPr/>
        <a:lstStyle/>
        <a:p>
          <a:endParaRPr lang="it-IT"/>
        </a:p>
      </dgm:t>
    </dgm:pt>
    <dgm:pt modelId="{E640849A-AC39-4FB9-9381-616467360CDD}" type="pres">
      <dgm:prSet presAssocID="{E7D54E4F-2F5A-44A6-A7A8-699994FB0AD3}" presName="parTransOne" presStyleCnt="0"/>
      <dgm:spPr/>
    </dgm:pt>
    <dgm:pt modelId="{1F60BE92-C425-458E-8600-8EFC3F91F36B}" type="pres">
      <dgm:prSet presAssocID="{E7D54E4F-2F5A-44A6-A7A8-699994FB0AD3}" presName="horzOne" presStyleCnt="0"/>
      <dgm:spPr/>
    </dgm:pt>
    <dgm:pt modelId="{FB56321A-1461-4261-9D1D-F5A8FCB851EF}" type="pres">
      <dgm:prSet presAssocID="{7FCA9A9E-5C32-4649-A83F-8F2A162D5A1D}" presName="vertTwo" presStyleCnt="0"/>
      <dgm:spPr/>
    </dgm:pt>
    <dgm:pt modelId="{ED7EB937-7BB0-4B4D-B78C-CD3494565CB7}" type="pres">
      <dgm:prSet presAssocID="{7FCA9A9E-5C32-4649-A83F-8F2A162D5A1D}" presName="txTwo" presStyleLbl="node2" presStyleIdx="0" presStyleCnt="2">
        <dgm:presLayoutVars>
          <dgm:chPref val="3"/>
        </dgm:presLayoutVars>
      </dgm:prSet>
      <dgm:spPr/>
      <dgm:t>
        <a:bodyPr/>
        <a:lstStyle/>
        <a:p>
          <a:endParaRPr lang="it-IT"/>
        </a:p>
      </dgm:t>
    </dgm:pt>
    <dgm:pt modelId="{B88B1841-EEC3-4B95-BEDF-ED71AF003AB3}" type="pres">
      <dgm:prSet presAssocID="{7FCA9A9E-5C32-4649-A83F-8F2A162D5A1D}" presName="horzTwo" presStyleCnt="0"/>
      <dgm:spPr/>
    </dgm:pt>
    <dgm:pt modelId="{26347A5C-C50D-4BB3-BB8A-8E25F9356EC0}" type="pres">
      <dgm:prSet presAssocID="{8951E04B-38D7-4411-AFC7-97955A088AF9}" presName="sibSpaceTwo" presStyleCnt="0"/>
      <dgm:spPr/>
    </dgm:pt>
    <dgm:pt modelId="{79062E96-E936-4ACF-87D6-E7C8A368398A}" type="pres">
      <dgm:prSet presAssocID="{D77AF572-506C-4D67-B960-AAE15C93EAF5}" presName="vertTwo" presStyleCnt="0"/>
      <dgm:spPr/>
    </dgm:pt>
    <dgm:pt modelId="{3FC1AF9A-95D1-49B5-8F7D-B2D8265F2AF1}" type="pres">
      <dgm:prSet presAssocID="{D77AF572-506C-4D67-B960-AAE15C93EAF5}" presName="txTwo" presStyleLbl="node2" presStyleIdx="1" presStyleCnt="2">
        <dgm:presLayoutVars>
          <dgm:chPref val="3"/>
        </dgm:presLayoutVars>
      </dgm:prSet>
      <dgm:spPr/>
      <dgm:t>
        <a:bodyPr/>
        <a:lstStyle/>
        <a:p>
          <a:endParaRPr lang="it-IT"/>
        </a:p>
      </dgm:t>
    </dgm:pt>
    <dgm:pt modelId="{F7F6B88B-2D45-4FB6-A37F-6C79F3981A79}" type="pres">
      <dgm:prSet presAssocID="{D77AF572-506C-4D67-B960-AAE15C93EAF5}" presName="horzTwo" presStyleCnt="0"/>
      <dgm:spPr/>
    </dgm:pt>
  </dgm:ptLst>
  <dgm:cxnLst>
    <dgm:cxn modelId="{3DB768CE-8165-49FA-850F-479893468E67}" srcId="{E7D54E4F-2F5A-44A6-A7A8-699994FB0AD3}" destId="{7FCA9A9E-5C32-4649-A83F-8F2A162D5A1D}" srcOrd="0" destOrd="0" parTransId="{6C1CCB4E-BF79-4F7F-908B-8AA7A16EECFE}" sibTransId="{8951E04B-38D7-4411-AFC7-97955A088AF9}"/>
    <dgm:cxn modelId="{4A0508CF-DBBF-41D7-BC05-FABD74CDBEAB}" type="presOf" srcId="{7FCA9A9E-5C32-4649-A83F-8F2A162D5A1D}" destId="{ED7EB937-7BB0-4B4D-B78C-CD3494565CB7}" srcOrd="0" destOrd="0" presId="urn:microsoft.com/office/officeart/2005/8/layout/hierarchy4"/>
    <dgm:cxn modelId="{B019575C-7C96-4BBB-868C-19E1301342EE}" type="presOf" srcId="{12171118-73F4-4CD4-8DB2-5AE70D0D8438}" destId="{FA0A93E5-BE90-4DBD-8748-E81044D69F23}" srcOrd="0" destOrd="0" presId="urn:microsoft.com/office/officeart/2005/8/layout/hierarchy4"/>
    <dgm:cxn modelId="{4C529ED4-9192-423D-8444-30F239E8E6D0}" srcId="{E7D54E4F-2F5A-44A6-A7A8-699994FB0AD3}" destId="{D77AF572-506C-4D67-B960-AAE15C93EAF5}" srcOrd="1" destOrd="0" parTransId="{E25A246A-0A78-4F1D-90AB-52463F994BE6}" sibTransId="{19D0C937-9F8F-4BD1-9B79-A24B152D2BAB}"/>
    <dgm:cxn modelId="{6F0B7F3F-9FB3-40F4-855E-19EC8196C3A6}" type="presOf" srcId="{D77AF572-506C-4D67-B960-AAE15C93EAF5}" destId="{3FC1AF9A-95D1-49B5-8F7D-B2D8265F2AF1}" srcOrd="0" destOrd="0" presId="urn:microsoft.com/office/officeart/2005/8/layout/hierarchy4"/>
    <dgm:cxn modelId="{0A1D19A9-77A9-4140-9A02-3E58430C9B86}" srcId="{12171118-73F4-4CD4-8DB2-5AE70D0D8438}" destId="{E7D54E4F-2F5A-44A6-A7A8-699994FB0AD3}" srcOrd="0" destOrd="0" parTransId="{61F3AF43-DF65-44FB-9C7F-DA3B021B144D}" sibTransId="{7233AC0A-4449-4643-8F0C-F32A14427BB8}"/>
    <dgm:cxn modelId="{4C58CF62-F275-458F-9C0C-EAD96D530EDF}" type="presOf" srcId="{E7D54E4F-2F5A-44A6-A7A8-699994FB0AD3}" destId="{33913226-7F24-4161-92BE-8D8225E517D4}" srcOrd="0" destOrd="0" presId="urn:microsoft.com/office/officeart/2005/8/layout/hierarchy4"/>
    <dgm:cxn modelId="{14DE21A2-DF85-4363-B6D1-394A168C2D6C}" type="presParOf" srcId="{FA0A93E5-BE90-4DBD-8748-E81044D69F23}" destId="{39243049-5E9C-4B2F-9D9F-C5426128B195}" srcOrd="0" destOrd="0" presId="urn:microsoft.com/office/officeart/2005/8/layout/hierarchy4"/>
    <dgm:cxn modelId="{DDEFFB53-0A82-4E1F-8F36-76B5756E6765}" type="presParOf" srcId="{39243049-5E9C-4B2F-9D9F-C5426128B195}" destId="{33913226-7F24-4161-92BE-8D8225E517D4}" srcOrd="0" destOrd="0" presId="urn:microsoft.com/office/officeart/2005/8/layout/hierarchy4"/>
    <dgm:cxn modelId="{7B4F9897-FA8B-412D-9387-A8CE376ECE40}" type="presParOf" srcId="{39243049-5E9C-4B2F-9D9F-C5426128B195}" destId="{E640849A-AC39-4FB9-9381-616467360CDD}" srcOrd="1" destOrd="0" presId="urn:microsoft.com/office/officeart/2005/8/layout/hierarchy4"/>
    <dgm:cxn modelId="{2C68A741-C16B-4ED1-9709-C34D7A4EA8BE}" type="presParOf" srcId="{39243049-5E9C-4B2F-9D9F-C5426128B195}" destId="{1F60BE92-C425-458E-8600-8EFC3F91F36B}" srcOrd="2" destOrd="0" presId="urn:microsoft.com/office/officeart/2005/8/layout/hierarchy4"/>
    <dgm:cxn modelId="{166BBD9C-F4A9-490F-AE53-422729EBBAE2}" type="presParOf" srcId="{1F60BE92-C425-458E-8600-8EFC3F91F36B}" destId="{FB56321A-1461-4261-9D1D-F5A8FCB851EF}" srcOrd="0" destOrd="0" presId="urn:microsoft.com/office/officeart/2005/8/layout/hierarchy4"/>
    <dgm:cxn modelId="{4F021F53-55A1-4525-B000-F529A9405AF3}" type="presParOf" srcId="{FB56321A-1461-4261-9D1D-F5A8FCB851EF}" destId="{ED7EB937-7BB0-4B4D-B78C-CD3494565CB7}" srcOrd="0" destOrd="0" presId="urn:microsoft.com/office/officeart/2005/8/layout/hierarchy4"/>
    <dgm:cxn modelId="{73ACE884-BDC9-4CB8-98EC-6D358503B364}" type="presParOf" srcId="{FB56321A-1461-4261-9D1D-F5A8FCB851EF}" destId="{B88B1841-EEC3-4B95-BEDF-ED71AF003AB3}" srcOrd="1" destOrd="0" presId="urn:microsoft.com/office/officeart/2005/8/layout/hierarchy4"/>
    <dgm:cxn modelId="{B76728A1-AA27-4907-8237-9B5552ACBF93}" type="presParOf" srcId="{1F60BE92-C425-458E-8600-8EFC3F91F36B}" destId="{26347A5C-C50D-4BB3-BB8A-8E25F9356EC0}" srcOrd="1" destOrd="0" presId="urn:microsoft.com/office/officeart/2005/8/layout/hierarchy4"/>
    <dgm:cxn modelId="{1A0EC014-6B44-4AA1-B0B4-F30BD8F0541E}" type="presParOf" srcId="{1F60BE92-C425-458E-8600-8EFC3F91F36B}" destId="{79062E96-E936-4ACF-87D6-E7C8A368398A}" srcOrd="2" destOrd="0" presId="urn:microsoft.com/office/officeart/2005/8/layout/hierarchy4"/>
    <dgm:cxn modelId="{7C3C04B7-6817-4CED-85F4-E122FBCDA5E9}" type="presParOf" srcId="{79062E96-E936-4ACF-87D6-E7C8A368398A}" destId="{3FC1AF9A-95D1-49B5-8F7D-B2D8265F2AF1}" srcOrd="0" destOrd="0" presId="urn:microsoft.com/office/officeart/2005/8/layout/hierarchy4"/>
    <dgm:cxn modelId="{CDB5D642-0FF7-40B5-8DAE-AF0E6BB3EBE6}" type="presParOf" srcId="{79062E96-E936-4ACF-87D6-E7C8A368398A}" destId="{F7F6B88B-2D45-4FB6-A37F-6C79F3981A79}"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938F13-A78F-4F35-85C4-B55191EA2AD1}">
      <dsp:nvSpPr>
        <dsp:cNvPr id="0" name=""/>
        <dsp:cNvSpPr/>
      </dsp:nvSpPr>
      <dsp:spPr>
        <a:xfrm>
          <a:off x="1591768" y="0"/>
          <a:ext cx="1591768" cy="1032114"/>
        </a:xfrm>
        <a:prstGeom prst="trapezoid">
          <a:avLst>
            <a:gd name="adj" fmla="val 77112"/>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endParaRPr lang="it-IT" sz="2200" kern="1200" dirty="0" smtClean="0">
            <a:latin typeface="Arial" pitchFamily="34" charset="0"/>
            <a:cs typeface="Arial" pitchFamily="34" charset="0"/>
          </a:endParaRPr>
        </a:p>
        <a:p>
          <a:pPr lvl="0" algn="ctr" defTabSz="977900">
            <a:lnSpc>
              <a:spcPct val="90000"/>
            </a:lnSpc>
            <a:spcBef>
              <a:spcPct val="0"/>
            </a:spcBef>
            <a:spcAft>
              <a:spcPct val="35000"/>
            </a:spcAft>
          </a:pPr>
          <a:r>
            <a:rPr lang="it-IT" sz="2200" kern="1200" dirty="0" smtClean="0">
              <a:solidFill>
                <a:schemeClr val="accent2">
                  <a:lumMod val="20000"/>
                  <a:lumOff val="80000"/>
                </a:schemeClr>
              </a:solidFill>
              <a:latin typeface="Arial" pitchFamily="34" charset="0"/>
              <a:cs typeface="Arial" pitchFamily="34" charset="0"/>
            </a:rPr>
            <a:t>ASL</a:t>
          </a:r>
          <a:endParaRPr lang="it-IT" sz="2200" kern="1200" dirty="0">
            <a:solidFill>
              <a:schemeClr val="accent2">
                <a:lumMod val="20000"/>
                <a:lumOff val="80000"/>
              </a:schemeClr>
            </a:solidFill>
            <a:latin typeface="Arial" pitchFamily="34" charset="0"/>
            <a:cs typeface="Arial" pitchFamily="34" charset="0"/>
          </a:endParaRPr>
        </a:p>
      </dsp:txBody>
      <dsp:txXfrm>
        <a:off x="1591768" y="0"/>
        <a:ext cx="1591768" cy="1032114"/>
      </dsp:txXfrm>
    </dsp:sp>
    <dsp:sp modelId="{F0D811F0-0123-4E1E-B2CD-0602B0735027}">
      <dsp:nvSpPr>
        <dsp:cNvPr id="0" name=""/>
        <dsp:cNvSpPr/>
      </dsp:nvSpPr>
      <dsp:spPr>
        <a:xfrm>
          <a:off x="795884" y="1032114"/>
          <a:ext cx="3183537" cy="1032114"/>
        </a:xfrm>
        <a:prstGeom prst="trapezoid">
          <a:avLst>
            <a:gd name="adj" fmla="val 77112"/>
          </a:avLst>
        </a:prstGeom>
        <a:solidFill>
          <a:srgbClr val="FFF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it-IT" sz="2200" b="0" kern="1200" dirty="0" smtClean="0">
              <a:solidFill>
                <a:schemeClr val="bg2">
                  <a:lumMod val="25000"/>
                </a:schemeClr>
              </a:solidFill>
              <a:latin typeface="Arial" pitchFamily="34" charset="0"/>
              <a:cs typeface="Arial" pitchFamily="34" charset="0"/>
            </a:rPr>
            <a:t>DIREZIONE GENERALE</a:t>
          </a:r>
          <a:endParaRPr lang="it-IT" sz="2200" b="0" kern="1200" dirty="0">
            <a:solidFill>
              <a:schemeClr val="bg2">
                <a:lumMod val="25000"/>
              </a:schemeClr>
            </a:solidFill>
            <a:latin typeface="Arial" pitchFamily="34" charset="0"/>
            <a:cs typeface="Arial" pitchFamily="34" charset="0"/>
          </a:endParaRPr>
        </a:p>
      </dsp:txBody>
      <dsp:txXfrm>
        <a:off x="1353003" y="1032114"/>
        <a:ext cx="2069299" cy="1032114"/>
      </dsp:txXfrm>
    </dsp:sp>
    <dsp:sp modelId="{E7076211-1A5B-4E53-812A-32128A93F365}">
      <dsp:nvSpPr>
        <dsp:cNvPr id="0" name=""/>
        <dsp:cNvSpPr/>
      </dsp:nvSpPr>
      <dsp:spPr>
        <a:xfrm>
          <a:off x="0" y="2041027"/>
          <a:ext cx="4775306" cy="1032114"/>
        </a:xfrm>
        <a:prstGeom prst="trapezoid">
          <a:avLst>
            <a:gd name="adj" fmla="val 77112"/>
          </a:avLst>
        </a:prstGeom>
        <a:solidFill>
          <a:schemeClr val="accent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it-IT" sz="2000" kern="1200" dirty="0" smtClean="0">
              <a:solidFill>
                <a:schemeClr val="accent3">
                  <a:lumMod val="50000"/>
                </a:schemeClr>
              </a:solidFill>
              <a:latin typeface="Arial" pitchFamily="34" charset="0"/>
              <a:cs typeface="Arial" pitchFamily="34" charset="0"/>
            </a:rPr>
            <a:t>DIREZIONE SANITARIA   </a:t>
          </a:r>
        </a:p>
        <a:p>
          <a:pPr lvl="0" algn="ctr" defTabSz="889000">
            <a:lnSpc>
              <a:spcPct val="90000"/>
            </a:lnSpc>
            <a:spcBef>
              <a:spcPct val="0"/>
            </a:spcBef>
            <a:spcAft>
              <a:spcPct val="35000"/>
            </a:spcAft>
          </a:pPr>
          <a:r>
            <a:rPr lang="it-IT" sz="2000" kern="1200" dirty="0" smtClean="0">
              <a:solidFill>
                <a:schemeClr val="accent3">
                  <a:lumMod val="50000"/>
                </a:schemeClr>
              </a:solidFill>
              <a:latin typeface="Arial" pitchFamily="34" charset="0"/>
              <a:cs typeface="Arial" pitchFamily="34" charset="0"/>
            </a:rPr>
            <a:t>DIREZIONE AMMINISTRATIVA </a:t>
          </a:r>
          <a:endParaRPr lang="it-IT" sz="2000" kern="1200" dirty="0">
            <a:solidFill>
              <a:schemeClr val="accent3">
                <a:lumMod val="50000"/>
              </a:schemeClr>
            </a:solidFill>
            <a:latin typeface="Arial" pitchFamily="34" charset="0"/>
            <a:cs typeface="Arial" pitchFamily="34" charset="0"/>
          </a:endParaRPr>
        </a:p>
      </dsp:txBody>
      <dsp:txXfrm>
        <a:off x="835678" y="2041027"/>
        <a:ext cx="3103948" cy="103211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913226-7F24-4161-92BE-8D8225E517D4}">
      <dsp:nvSpPr>
        <dsp:cNvPr id="0" name=""/>
        <dsp:cNvSpPr/>
      </dsp:nvSpPr>
      <dsp:spPr>
        <a:xfrm>
          <a:off x="0" y="0"/>
          <a:ext cx="6044206" cy="96966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it-IT" sz="2800" kern="1200" dirty="0" smtClean="0"/>
            <a:t>I nuovi Regolamenti Regionali:</a:t>
          </a:r>
          <a:endParaRPr lang="it-IT" sz="2800" kern="1200" dirty="0"/>
        </a:p>
      </dsp:txBody>
      <dsp:txXfrm>
        <a:off x="28401" y="28401"/>
        <a:ext cx="5987404" cy="912863"/>
      </dsp:txXfrm>
    </dsp:sp>
    <dsp:sp modelId="{ED7EB937-7BB0-4B4D-B78C-CD3494565CB7}">
      <dsp:nvSpPr>
        <dsp:cNvPr id="0" name=""/>
        <dsp:cNvSpPr/>
      </dsp:nvSpPr>
      <dsp:spPr>
        <a:xfrm>
          <a:off x="2232" y="1207756"/>
          <a:ext cx="2900290" cy="281054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it-IT" sz="1700" b="1" kern="1200" dirty="0" smtClean="0"/>
            <a:t>4 del 21 luglio 2019 </a:t>
          </a:r>
        </a:p>
        <a:p>
          <a:pPr lvl="0" algn="ctr" defTabSz="755650" rtl="0">
            <a:lnSpc>
              <a:spcPct val="90000"/>
            </a:lnSpc>
            <a:spcBef>
              <a:spcPct val="0"/>
            </a:spcBef>
            <a:spcAft>
              <a:spcPct val="35000"/>
            </a:spcAft>
          </a:pPr>
          <a:r>
            <a:rPr lang="it-IT" sz="1700" kern="1200" dirty="0" smtClean="0"/>
            <a:t>(R.R. sull’assistenza residenziale e semiresidenziale ai soggetti non autosufficienti – Residenza Sanitaria Assistenziale (RSA) estensiva e di mantenimento – Centro Diurno per soggetti non autosufficienti);</a:t>
          </a:r>
          <a:endParaRPr lang="it-IT" sz="1700" kern="1200" dirty="0"/>
        </a:p>
      </dsp:txBody>
      <dsp:txXfrm>
        <a:off x="84550" y="1290074"/>
        <a:ext cx="2735654" cy="2645905"/>
      </dsp:txXfrm>
    </dsp:sp>
    <dsp:sp modelId="{3FC1AF9A-95D1-49B5-8F7D-B2D8265F2AF1}">
      <dsp:nvSpPr>
        <dsp:cNvPr id="0" name=""/>
        <dsp:cNvSpPr/>
      </dsp:nvSpPr>
      <dsp:spPr>
        <a:xfrm>
          <a:off x="3146148" y="1207756"/>
          <a:ext cx="2900290" cy="281054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it-IT" sz="1700" b="1" kern="1200" dirty="0" smtClean="0"/>
            <a:t>5 del 21 luglio 2019 </a:t>
          </a:r>
        </a:p>
        <a:p>
          <a:pPr lvl="0" algn="ctr" defTabSz="755650" rtl="0">
            <a:lnSpc>
              <a:spcPct val="90000"/>
            </a:lnSpc>
            <a:spcBef>
              <a:spcPct val="0"/>
            </a:spcBef>
            <a:spcAft>
              <a:spcPct val="35000"/>
            </a:spcAft>
          </a:pPr>
          <a:r>
            <a:rPr lang="it-IT" sz="1700" kern="1200" dirty="0" smtClean="0"/>
            <a:t>(R.R. sull’assistenza residenziale e semiresidenziale ai soggetti disabili - Residenza Sanitaria Assistenziale(RSA) per disabili – Centro Diurno Socioriabilitativo e Riabilitativo per disabili).</a:t>
          </a:r>
          <a:endParaRPr lang="it-IT" sz="1700" kern="1200" dirty="0"/>
        </a:p>
      </dsp:txBody>
      <dsp:txXfrm>
        <a:off x="3228466" y="1290074"/>
        <a:ext cx="2735654" cy="2645905"/>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6735A554-21EC-4EC2-8CE1-D9E923DF9319}" type="datetimeFigureOut">
              <a:rPr lang="it-IT"/>
              <a:pPr>
                <a:defRPr/>
              </a:pPr>
              <a:t>14/11/2021</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it-IT" noProof="0"/>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noProof="0" smtClean="0"/>
              <a:t>Fare clic per modificare stili del testo dello schema</a:t>
            </a:r>
          </a:p>
          <a:p>
            <a:pPr lvl="1"/>
            <a:r>
              <a:rPr lang="it-IT" noProof="0" smtClean="0"/>
              <a:t>Secondo livello</a:t>
            </a:r>
          </a:p>
          <a:p>
            <a:pPr lvl="2"/>
            <a:r>
              <a:rPr lang="it-IT" noProof="0" smtClean="0"/>
              <a:t>Terzo livello</a:t>
            </a:r>
          </a:p>
          <a:p>
            <a:pPr lvl="3"/>
            <a:r>
              <a:rPr lang="it-IT" noProof="0" smtClean="0"/>
              <a:t>Quarto livello</a:t>
            </a:r>
          </a:p>
          <a:p>
            <a:pPr lvl="4"/>
            <a:r>
              <a:rPr lang="it-IT" noProof="0" smtClean="0"/>
              <a:t>Quinto livello</a:t>
            </a:r>
            <a:endParaRPr lang="it-IT" noProof="0"/>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8F4C89DA-0849-45E5-B003-93CEFC28E645}" type="slidenum">
              <a:rPr lang="it-IT" altLang="it-IT"/>
              <a:pPr>
                <a:defRPr/>
              </a:pPr>
              <a:t>‹N›</a:t>
            </a:fld>
            <a:endParaRPr lang="it-IT" altLang="it-IT"/>
          </a:p>
        </p:txBody>
      </p:sp>
    </p:spTree>
    <p:extLst>
      <p:ext uri="{BB962C8B-B14F-4D97-AF65-F5344CB8AC3E}">
        <p14:creationId xmlns:p14="http://schemas.microsoft.com/office/powerpoint/2010/main" val="361011581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smtClean="0"/>
          </a:p>
        </p:txBody>
      </p:sp>
      <p:sp>
        <p:nvSpPr>
          <p:cNvPr id="26628"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339F283-D6C7-40A0-8412-1ADC779995A0}" type="slidenum">
              <a:rPr lang="it-IT" altLang="it-IT"/>
              <a:pPr>
                <a:spcBef>
                  <a:spcPct val="0"/>
                </a:spcBef>
              </a:pPr>
              <a:t>13</a:t>
            </a:fld>
            <a:endParaRPr lang="it-IT" altLang="it-IT"/>
          </a:p>
        </p:txBody>
      </p:sp>
    </p:spTree>
    <p:extLst>
      <p:ext uri="{BB962C8B-B14F-4D97-AF65-F5344CB8AC3E}">
        <p14:creationId xmlns:p14="http://schemas.microsoft.com/office/powerpoint/2010/main" val="23040655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4" name="Connettore 1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endParaRPr>
          </a:p>
        </p:txBody>
      </p:sp>
      <p:sp>
        <p:nvSpPr>
          <p:cNvPr id="29" name="Titolo 28"/>
          <p:cNvSpPr>
            <a:spLocks noGrp="1"/>
          </p:cNvSpPr>
          <p:nvPr>
            <p:ph type="ctrTitle"/>
          </p:nvPr>
        </p:nvSpPr>
        <p:spPr>
          <a:xfrm>
            <a:off x="381000" y="4853411"/>
            <a:ext cx="8458200" cy="1222375"/>
          </a:xfrm>
        </p:spPr>
        <p:txBody>
          <a:bodyPr anchor="t"/>
          <a:lstStyle/>
          <a:p>
            <a:r>
              <a:rPr lang="it-IT" smtClean="0"/>
              <a:t>Fare clic per modificare lo stile del titolo</a:t>
            </a:r>
            <a:endParaRPr lang="en-US"/>
          </a:p>
        </p:txBody>
      </p:sp>
      <p:sp>
        <p:nvSpPr>
          <p:cNvPr id="9" name="Sottotitolo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it-IT" smtClean="0"/>
              <a:t>Fare clic per modificare lo stile del sottotitolo dello schema</a:t>
            </a:r>
            <a:endParaRPr lang="en-US"/>
          </a:p>
        </p:txBody>
      </p:sp>
      <p:sp>
        <p:nvSpPr>
          <p:cNvPr id="5" name="Segnaposto data 15"/>
          <p:cNvSpPr>
            <a:spLocks noGrp="1"/>
          </p:cNvSpPr>
          <p:nvPr>
            <p:ph type="dt" sz="half" idx="10"/>
          </p:nvPr>
        </p:nvSpPr>
        <p:spPr/>
        <p:txBody>
          <a:bodyPr/>
          <a:lstStyle>
            <a:lvl1pPr>
              <a:defRPr/>
            </a:lvl1pPr>
          </a:lstStyle>
          <a:p>
            <a:pPr>
              <a:defRPr/>
            </a:pPr>
            <a:fld id="{79F1CBA4-33B0-44C6-9F28-266404A1575D}" type="datetimeFigureOut">
              <a:rPr lang="it-IT"/>
              <a:pPr>
                <a:defRPr/>
              </a:pPr>
              <a:t>14/11/2021</a:t>
            </a:fld>
            <a:endParaRPr lang="it-IT"/>
          </a:p>
        </p:txBody>
      </p:sp>
      <p:sp>
        <p:nvSpPr>
          <p:cNvPr id="6" name="Segnaposto piè di pagina 1"/>
          <p:cNvSpPr>
            <a:spLocks noGrp="1"/>
          </p:cNvSpPr>
          <p:nvPr>
            <p:ph type="ftr" sz="quarter" idx="11"/>
          </p:nvPr>
        </p:nvSpPr>
        <p:spPr/>
        <p:txBody>
          <a:bodyPr/>
          <a:lstStyle>
            <a:lvl1pPr>
              <a:defRPr/>
            </a:lvl1pPr>
          </a:lstStyle>
          <a:p>
            <a:pPr>
              <a:defRPr/>
            </a:pPr>
            <a:endParaRPr lang="it-IT"/>
          </a:p>
        </p:txBody>
      </p:sp>
      <p:sp>
        <p:nvSpPr>
          <p:cNvPr id="7" name="Segnaposto numero diapositiva 14"/>
          <p:cNvSpPr>
            <a:spLocks noGrp="1"/>
          </p:cNvSpPr>
          <p:nvPr>
            <p:ph type="sldNum" sz="quarter" idx="12"/>
          </p:nvPr>
        </p:nvSpPr>
        <p:spPr>
          <a:xfrm>
            <a:off x="8229600" y="6473825"/>
            <a:ext cx="758825" cy="247650"/>
          </a:xfrm>
        </p:spPr>
        <p:txBody>
          <a:bodyPr/>
          <a:lstStyle>
            <a:lvl1pPr>
              <a:defRPr smtClean="0"/>
            </a:lvl1pPr>
          </a:lstStyle>
          <a:p>
            <a:pPr>
              <a:defRPr/>
            </a:pPr>
            <a:fld id="{8C658D39-F56C-4103-8BE8-87E17DDC1BF7}" type="slidenum">
              <a:rPr lang="it-IT" altLang="it-IT"/>
              <a:pPr>
                <a:defRPr/>
              </a:pPr>
              <a:t>‹N›</a:t>
            </a:fld>
            <a:endParaRPr lang="it-IT" altLang="it-IT"/>
          </a:p>
        </p:txBody>
      </p:sp>
    </p:spTree>
    <p:extLst>
      <p:ext uri="{BB962C8B-B14F-4D97-AF65-F5344CB8AC3E}">
        <p14:creationId xmlns:p14="http://schemas.microsoft.com/office/powerpoint/2010/main" val="14846565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data 10"/>
          <p:cNvSpPr>
            <a:spLocks noGrp="1"/>
          </p:cNvSpPr>
          <p:nvPr>
            <p:ph type="dt" sz="half" idx="10"/>
          </p:nvPr>
        </p:nvSpPr>
        <p:spPr/>
        <p:txBody>
          <a:bodyPr/>
          <a:lstStyle>
            <a:lvl1pPr>
              <a:defRPr/>
            </a:lvl1pPr>
          </a:lstStyle>
          <a:p>
            <a:pPr>
              <a:defRPr/>
            </a:pPr>
            <a:fld id="{D782D62D-1E71-4493-B245-0994C2B1F65F}" type="datetimeFigureOut">
              <a:rPr lang="it-IT"/>
              <a:pPr>
                <a:defRPr/>
              </a:pPr>
              <a:t>14/11/2021</a:t>
            </a:fld>
            <a:endParaRPr lang="it-IT"/>
          </a:p>
        </p:txBody>
      </p:sp>
      <p:sp>
        <p:nvSpPr>
          <p:cNvPr id="5" name="Segnaposto piè di pagina 27"/>
          <p:cNvSpPr>
            <a:spLocks noGrp="1"/>
          </p:cNvSpPr>
          <p:nvPr>
            <p:ph type="ftr" sz="quarter" idx="11"/>
          </p:nvPr>
        </p:nvSpPr>
        <p:spPr/>
        <p:txBody>
          <a:bodyPr/>
          <a:lstStyle>
            <a:lvl1pPr>
              <a:defRPr/>
            </a:lvl1pPr>
          </a:lstStyle>
          <a:p>
            <a:pPr>
              <a:defRPr/>
            </a:pPr>
            <a:endParaRPr lang="it-IT"/>
          </a:p>
        </p:txBody>
      </p:sp>
      <p:sp>
        <p:nvSpPr>
          <p:cNvPr id="6" name="Segnaposto numero diapositiva 4"/>
          <p:cNvSpPr>
            <a:spLocks noGrp="1"/>
          </p:cNvSpPr>
          <p:nvPr>
            <p:ph type="sldNum" sz="quarter" idx="12"/>
          </p:nvPr>
        </p:nvSpPr>
        <p:spPr/>
        <p:txBody>
          <a:bodyPr/>
          <a:lstStyle>
            <a:lvl1pPr>
              <a:defRPr/>
            </a:lvl1pPr>
          </a:lstStyle>
          <a:p>
            <a:pPr>
              <a:defRPr/>
            </a:pPr>
            <a:fld id="{245A2823-3BEF-43A0-A057-DF0279F49844}" type="slidenum">
              <a:rPr lang="it-IT" altLang="it-IT"/>
              <a:pPr>
                <a:defRPr/>
              </a:pPr>
              <a:t>‹N›</a:t>
            </a:fld>
            <a:endParaRPr lang="it-IT" altLang="it-IT"/>
          </a:p>
        </p:txBody>
      </p:sp>
    </p:spTree>
    <p:extLst>
      <p:ext uri="{BB962C8B-B14F-4D97-AF65-F5344CB8AC3E}">
        <p14:creationId xmlns:p14="http://schemas.microsoft.com/office/powerpoint/2010/main" val="40867225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58000" y="549276"/>
            <a:ext cx="1828800" cy="5851525"/>
          </a:xfrm>
        </p:spPr>
        <p:txBody>
          <a:bodyPr vert="eaVert"/>
          <a:lstStyle/>
          <a:p>
            <a:r>
              <a:rPr lang="it-IT" smtClean="0"/>
              <a:t>Fare clic per modificare lo stile del titolo</a:t>
            </a:r>
            <a:endParaRPr lang="en-US"/>
          </a:p>
        </p:txBody>
      </p:sp>
      <p:sp>
        <p:nvSpPr>
          <p:cNvPr id="3" name="Segnaposto testo verticale 2"/>
          <p:cNvSpPr>
            <a:spLocks noGrp="1"/>
          </p:cNvSpPr>
          <p:nvPr>
            <p:ph type="body" orient="vert" idx="1"/>
          </p:nvPr>
        </p:nvSpPr>
        <p:spPr>
          <a:xfrm>
            <a:off x="457200" y="549276"/>
            <a:ext cx="62484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data 3"/>
          <p:cNvSpPr>
            <a:spLocks noGrp="1"/>
          </p:cNvSpPr>
          <p:nvPr>
            <p:ph type="dt" sz="half" idx="10"/>
          </p:nvPr>
        </p:nvSpPr>
        <p:spPr/>
        <p:txBody>
          <a:bodyPr/>
          <a:lstStyle>
            <a:lvl1pPr>
              <a:defRPr/>
            </a:lvl1pPr>
          </a:lstStyle>
          <a:p>
            <a:pPr>
              <a:defRPr/>
            </a:pPr>
            <a:fld id="{875752B8-E8BA-4962-914B-EB2C91ADE1A6}" type="datetimeFigureOut">
              <a:rPr lang="it-IT"/>
              <a:pPr>
                <a:defRPr/>
              </a:pPr>
              <a:t>14/11/2021</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smtClean="0"/>
            </a:lvl1pPr>
          </a:lstStyle>
          <a:p>
            <a:pPr>
              <a:defRPr/>
            </a:pPr>
            <a:fld id="{E77ED8F0-DED4-4894-AEED-B5636214C9F2}" type="slidenum">
              <a:rPr lang="it-IT" altLang="it-IT"/>
              <a:pPr>
                <a:defRPr/>
              </a:pPr>
              <a:t>‹N›</a:t>
            </a:fld>
            <a:endParaRPr lang="it-IT" altLang="it-IT"/>
          </a:p>
        </p:txBody>
      </p:sp>
    </p:spTree>
    <p:extLst>
      <p:ext uri="{BB962C8B-B14F-4D97-AF65-F5344CB8AC3E}">
        <p14:creationId xmlns:p14="http://schemas.microsoft.com/office/powerpoint/2010/main" val="26244489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05328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2" name="Titolo 21"/>
          <p:cNvSpPr>
            <a:spLocks noGrp="1"/>
          </p:cNvSpPr>
          <p:nvPr>
            <p:ph type="title"/>
          </p:nvPr>
        </p:nvSpPr>
        <p:spPr/>
        <p:txBody>
          <a:bodyPr/>
          <a:lstStyle/>
          <a:p>
            <a:r>
              <a:rPr lang="it-IT" smtClean="0"/>
              <a:t>Fare clic per modificare lo stile del titolo</a:t>
            </a:r>
            <a:endParaRPr lang="en-US"/>
          </a:p>
        </p:txBody>
      </p:sp>
      <p:sp>
        <p:nvSpPr>
          <p:cNvPr id="27" name="Segnaposto contenuto 26"/>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data 24"/>
          <p:cNvSpPr>
            <a:spLocks noGrp="1"/>
          </p:cNvSpPr>
          <p:nvPr>
            <p:ph type="dt" sz="half" idx="10"/>
          </p:nvPr>
        </p:nvSpPr>
        <p:spPr/>
        <p:txBody>
          <a:bodyPr/>
          <a:lstStyle>
            <a:lvl1pPr>
              <a:defRPr/>
            </a:lvl1pPr>
          </a:lstStyle>
          <a:p>
            <a:pPr>
              <a:defRPr/>
            </a:pPr>
            <a:fld id="{DA45739F-F7C4-4320-956B-90E0C6680775}" type="datetimeFigureOut">
              <a:rPr lang="it-IT"/>
              <a:pPr>
                <a:defRPr/>
              </a:pPr>
              <a:t>14/11/2021</a:t>
            </a:fld>
            <a:endParaRPr lang="it-IT"/>
          </a:p>
        </p:txBody>
      </p:sp>
      <p:sp>
        <p:nvSpPr>
          <p:cNvPr id="5" name="Segnaposto piè di pagina 18"/>
          <p:cNvSpPr>
            <a:spLocks noGrp="1"/>
          </p:cNvSpPr>
          <p:nvPr>
            <p:ph type="ftr" sz="quarter" idx="11"/>
          </p:nvPr>
        </p:nvSpPr>
        <p:spPr>
          <a:xfrm>
            <a:off x="3581400" y="76200"/>
            <a:ext cx="2895600" cy="288925"/>
          </a:xfrm>
        </p:spPr>
        <p:txBody>
          <a:bodyPr/>
          <a:lstStyle>
            <a:lvl1pPr>
              <a:defRPr/>
            </a:lvl1pPr>
          </a:lstStyle>
          <a:p>
            <a:pPr>
              <a:defRPr/>
            </a:pPr>
            <a:endParaRPr lang="it-IT"/>
          </a:p>
        </p:txBody>
      </p:sp>
      <p:sp>
        <p:nvSpPr>
          <p:cNvPr id="6" name="Segnaposto numero diapositiva 15"/>
          <p:cNvSpPr>
            <a:spLocks noGrp="1"/>
          </p:cNvSpPr>
          <p:nvPr>
            <p:ph type="sldNum" sz="quarter" idx="12"/>
          </p:nvPr>
        </p:nvSpPr>
        <p:spPr>
          <a:xfrm>
            <a:off x="8229600" y="6473825"/>
            <a:ext cx="758825" cy="247650"/>
          </a:xfrm>
        </p:spPr>
        <p:txBody>
          <a:bodyPr/>
          <a:lstStyle>
            <a:lvl1pPr>
              <a:defRPr smtClean="0"/>
            </a:lvl1pPr>
          </a:lstStyle>
          <a:p>
            <a:pPr>
              <a:defRPr/>
            </a:pPr>
            <a:fld id="{CB90DC90-EB84-4664-9F3D-D1A365F5C845}" type="slidenum">
              <a:rPr lang="it-IT" altLang="it-IT"/>
              <a:pPr>
                <a:defRPr/>
              </a:pPr>
              <a:t>‹N›</a:t>
            </a:fld>
            <a:endParaRPr lang="it-IT" altLang="it-IT"/>
          </a:p>
        </p:txBody>
      </p:sp>
    </p:spTree>
    <p:extLst>
      <p:ext uri="{BB962C8B-B14F-4D97-AF65-F5344CB8AC3E}">
        <p14:creationId xmlns:p14="http://schemas.microsoft.com/office/powerpoint/2010/main" val="10260604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Connettore 1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endParaRPr>
          </a:p>
        </p:txBody>
      </p:sp>
      <p:sp>
        <p:nvSpPr>
          <p:cNvPr id="6" name="Segnaposto testo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it-IT" smtClean="0"/>
              <a:t>Fare clic per modificare stili del testo dello schema</a:t>
            </a:r>
          </a:p>
        </p:txBody>
      </p:sp>
      <p:sp>
        <p:nvSpPr>
          <p:cNvPr id="8" name="Titolo 7"/>
          <p:cNvSpPr>
            <a:spLocks noGrp="1"/>
          </p:cNvSpPr>
          <p:nvPr>
            <p:ph type="title"/>
          </p:nvPr>
        </p:nvSpPr>
        <p:spPr>
          <a:xfrm>
            <a:off x="180475" y="2947085"/>
            <a:ext cx="8686800" cy="1184825"/>
          </a:xfrm>
        </p:spPr>
        <p:txBody>
          <a:bodyPr rtlCol="0" anchor="t"/>
          <a:lstStyle>
            <a:lvl1pPr algn="r">
              <a:defRPr/>
            </a:lvl1pPr>
          </a:lstStyle>
          <a:p>
            <a:r>
              <a:rPr lang="it-IT" smtClean="0"/>
              <a:t>Fare clic per modificare lo stile del titolo</a:t>
            </a:r>
            <a:endParaRPr lang="en-US"/>
          </a:p>
        </p:txBody>
      </p:sp>
      <p:sp>
        <p:nvSpPr>
          <p:cNvPr id="5" name="Segnaposto data 18"/>
          <p:cNvSpPr>
            <a:spLocks noGrp="1"/>
          </p:cNvSpPr>
          <p:nvPr>
            <p:ph type="dt" sz="half" idx="10"/>
          </p:nvPr>
        </p:nvSpPr>
        <p:spPr/>
        <p:txBody>
          <a:bodyPr/>
          <a:lstStyle>
            <a:lvl1pPr>
              <a:defRPr/>
            </a:lvl1pPr>
          </a:lstStyle>
          <a:p>
            <a:pPr>
              <a:defRPr/>
            </a:pPr>
            <a:fld id="{469F62E9-15EB-4077-B4BF-9D75D42CFAD9}" type="datetimeFigureOut">
              <a:rPr lang="it-IT"/>
              <a:pPr>
                <a:defRPr/>
              </a:pPr>
              <a:t>14/11/2021</a:t>
            </a:fld>
            <a:endParaRPr lang="it-IT"/>
          </a:p>
        </p:txBody>
      </p:sp>
      <p:sp>
        <p:nvSpPr>
          <p:cNvPr id="7" name="Segnaposto piè di pagina 10"/>
          <p:cNvSpPr>
            <a:spLocks noGrp="1"/>
          </p:cNvSpPr>
          <p:nvPr>
            <p:ph type="ftr" sz="quarter" idx="11"/>
          </p:nvPr>
        </p:nvSpPr>
        <p:spPr/>
        <p:txBody>
          <a:bodyPr/>
          <a:lstStyle>
            <a:lvl1pPr>
              <a:defRPr/>
            </a:lvl1pPr>
          </a:lstStyle>
          <a:p>
            <a:pPr>
              <a:defRPr/>
            </a:pPr>
            <a:endParaRPr lang="it-IT"/>
          </a:p>
        </p:txBody>
      </p:sp>
      <p:sp>
        <p:nvSpPr>
          <p:cNvPr id="9" name="Segnaposto numero diapositiva 15"/>
          <p:cNvSpPr>
            <a:spLocks noGrp="1"/>
          </p:cNvSpPr>
          <p:nvPr>
            <p:ph type="sldNum" sz="quarter" idx="12"/>
          </p:nvPr>
        </p:nvSpPr>
        <p:spPr/>
        <p:txBody>
          <a:bodyPr/>
          <a:lstStyle>
            <a:lvl1pPr>
              <a:defRPr smtClean="0"/>
            </a:lvl1pPr>
          </a:lstStyle>
          <a:p>
            <a:pPr>
              <a:defRPr/>
            </a:pPr>
            <a:fld id="{93679F5A-EB3D-44CD-B104-46B67407D3DA}" type="slidenum">
              <a:rPr lang="it-IT" altLang="it-IT"/>
              <a:pPr>
                <a:defRPr/>
              </a:pPr>
              <a:t>‹N›</a:t>
            </a:fld>
            <a:endParaRPr lang="it-IT" altLang="it-IT"/>
          </a:p>
        </p:txBody>
      </p:sp>
    </p:spTree>
    <p:extLst>
      <p:ext uri="{BB962C8B-B14F-4D97-AF65-F5344CB8AC3E}">
        <p14:creationId xmlns:p14="http://schemas.microsoft.com/office/powerpoint/2010/main" val="2514288079"/>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0" name="Titolo 19"/>
          <p:cNvSpPr>
            <a:spLocks noGrp="1"/>
          </p:cNvSpPr>
          <p:nvPr>
            <p:ph type="title"/>
          </p:nvPr>
        </p:nvSpPr>
        <p:spPr>
          <a:xfrm>
            <a:off x="301752" y="457200"/>
            <a:ext cx="8686800" cy="841248"/>
          </a:xfrm>
        </p:spPr>
        <p:txBody>
          <a:bodyPr/>
          <a:lstStyle/>
          <a:p>
            <a:r>
              <a:rPr lang="it-IT" smtClean="0"/>
              <a:t>Fare clic per modificare lo stile del titolo</a:t>
            </a:r>
            <a:endParaRPr lang="en-US"/>
          </a:p>
        </p:txBody>
      </p:sp>
      <p:sp>
        <p:nvSpPr>
          <p:cNvPr id="14" name="Segnaposto contenuto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13" name="Segnaposto contenuto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5" name="Segnaposto data 10"/>
          <p:cNvSpPr>
            <a:spLocks noGrp="1"/>
          </p:cNvSpPr>
          <p:nvPr>
            <p:ph type="dt" sz="half" idx="10"/>
          </p:nvPr>
        </p:nvSpPr>
        <p:spPr/>
        <p:txBody>
          <a:bodyPr/>
          <a:lstStyle>
            <a:lvl1pPr>
              <a:defRPr/>
            </a:lvl1pPr>
          </a:lstStyle>
          <a:p>
            <a:pPr>
              <a:defRPr/>
            </a:pPr>
            <a:fld id="{24799B72-1C9E-4926-B35C-8A164DEAB5B0}" type="datetimeFigureOut">
              <a:rPr lang="it-IT"/>
              <a:pPr>
                <a:defRPr/>
              </a:pPr>
              <a:t>14/11/2021</a:t>
            </a:fld>
            <a:endParaRPr lang="it-IT"/>
          </a:p>
        </p:txBody>
      </p:sp>
      <p:sp>
        <p:nvSpPr>
          <p:cNvPr id="6" name="Segnaposto piè di pagina 27"/>
          <p:cNvSpPr>
            <a:spLocks noGrp="1"/>
          </p:cNvSpPr>
          <p:nvPr>
            <p:ph type="ftr" sz="quarter" idx="11"/>
          </p:nvPr>
        </p:nvSpPr>
        <p:spPr/>
        <p:txBody>
          <a:bodyPr/>
          <a:lstStyle>
            <a:lvl1pPr>
              <a:defRPr/>
            </a:lvl1pPr>
          </a:lstStyle>
          <a:p>
            <a:pPr>
              <a:defRPr/>
            </a:pPr>
            <a:endParaRPr lang="it-IT"/>
          </a:p>
        </p:txBody>
      </p:sp>
      <p:sp>
        <p:nvSpPr>
          <p:cNvPr id="7" name="Segnaposto numero diapositiva 4"/>
          <p:cNvSpPr>
            <a:spLocks noGrp="1"/>
          </p:cNvSpPr>
          <p:nvPr>
            <p:ph type="sldNum" sz="quarter" idx="12"/>
          </p:nvPr>
        </p:nvSpPr>
        <p:spPr/>
        <p:txBody>
          <a:bodyPr/>
          <a:lstStyle>
            <a:lvl1pPr>
              <a:defRPr/>
            </a:lvl1pPr>
          </a:lstStyle>
          <a:p>
            <a:pPr>
              <a:defRPr/>
            </a:pPr>
            <a:fld id="{4AF5CB2F-2027-4900-BDF2-FD941106F564}" type="slidenum">
              <a:rPr lang="it-IT" altLang="it-IT"/>
              <a:pPr>
                <a:defRPr/>
              </a:pPr>
              <a:t>‹N›</a:t>
            </a:fld>
            <a:endParaRPr lang="it-IT" altLang="it-IT"/>
          </a:p>
        </p:txBody>
      </p:sp>
    </p:spTree>
    <p:extLst>
      <p:ext uri="{BB962C8B-B14F-4D97-AF65-F5344CB8AC3E}">
        <p14:creationId xmlns:p14="http://schemas.microsoft.com/office/powerpoint/2010/main" val="14108382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nfronto">
    <p:spTree>
      <p:nvGrpSpPr>
        <p:cNvPr id="1" name=""/>
        <p:cNvGrpSpPr/>
        <p:nvPr/>
      </p:nvGrpSpPr>
      <p:grpSpPr>
        <a:xfrm>
          <a:off x="0" y="0"/>
          <a:ext cx="0" cy="0"/>
          <a:chOff x="0" y="0"/>
          <a:chExt cx="0" cy="0"/>
        </a:xfrm>
      </p:grpSpPr>
      <p:sp>
        <p:nvSpPr>
          <p:cNvPr id="7" name="Connettore 1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endParaRPr>
          </a:p>
        </p:txBody>
      </p:sp>
      <p:sp>
        <p:nvSpPr>
          <p:cNvPr id="29" name="Titolo 28"/>
          <p:cNvSpPr>
            <a:spLocks noGrp="1"/>
          </p:cNvSpPr>
          <p:nvPr>
            <p:ph type="title"/>
          </p:nvPr>
        </p:nvSpPr>
        <p:spPr>
          <a:xfrm>
            <a:off x="304800" y="5410200"/>
            <a:ext cx="8610600" cy="882650"/>
          </a:xfrm>
        </p:spPr>
        <p:txBody>
          <a:bodyPr/>
          <a:lstStyle>
            <a:lvl1pPr>
              <a:defRPr/>
            </a:lvl1pPr>
          </a:lstStyle>
          <a:p>
            <a:r>
              <a:rPr lang="it-IT" smtClean="0"/>
              <a:t>Fare clic per modificare lo stile del titolo</a:t>
            </a:r>
            <a:endParaRPr lang="en-US"/>
          </a:p>
        </p:txBody>
      </p:sp>
      <p:sp>
        <p:nvSpPr>
          <p:cNvPr id="13" name="Segnaposto testo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it-IT" smtClean="0"/>
              <a:t>Fare clic per modificare stili del testo dello schema</a:t>
            </a:r>
          </a:p>
        </p:txBody>
      </p:sp>
      <p:sp>
        <p:nvSpPr>
          <p:cNvPr id="25" name="Segnaposto testo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it-IT" smtClean="0"/>
              <a:t>Fare clic per modificare stili del testo dello schema</a:t>
            </a:r>
          </a:p>
        </p:txBody>
      </p:sp>
      <p:sp>
        <p:nvSpPr>
          <p:cNvPr id="4" name="Segnaposto contenuto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28" name="Segnaposto contenuto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8" name="Segnaposto data 9"/>
          <p:cNvSpPr>
            <a:spLocks noGrp="1"/>
          </p:cNvSpPr>
          <p:nvPr>
            <p:ph type="dt" sz="half" idx="10"/>
          </p:nvPr>
        </p:nvSpPr>
        <p:spPr/>
        <p:txBody>
          <a:bodyPr/>
          <a:lstStyle>
            <a:lvl1pPr>
              <a:defRPr/>
            </a:lvl1pPr>
          </a:lstStyle>
          <a:p>
            <a:pPr>
              <a:defRPr/>
            </a:pPr>
            <a:fld id="{C30ECBB1-3F9C-4F8F-8742-ECDB54F15834}" type="datetimeFigureOut">
              <a:rPr lang="it-IT"/>
              <a:pPr>
                <a:defRPr/>
              </a:pPr>
              <a:t>14/11/2021</a:t>
            </a:fld>
            <a:endParaRPr lang="it-IT"/>
          </a:p>
        </p:txBody>
      </p:sp>
      <p:sp>
        <p:nvSpPr>
          <p:cNvPr id="9" name="Segnaposto piè di pagina 5"/>
          <p:cNvSpPr>
            <a:spLocks noGrp="1"/>
          </p:cNvSpPr>
          <p:nvPr>
            <p:ph type="ftr" sz="quarter" idx="11"/>
          </p:nvPr>
        </p:nvSpPr>
        <p:spPr/>
        <p:txBody>
          <a:bodyPr/>
          <a:lstStyle>
            <a:lvl1pPr>
              <a:defRPr/>
            </a:lvl1pPr>
          </a:lstStyle>
          <a:p>
            <a:pPr>
              <a:defRPr/>
            </a:pPr>
            <a:endParaRPr lang="it-IT"/>
          </a:p>
        </p:txBody>
      </p:sp>
      <p:sp>
        <p:nvSpPr>
          <p:cNvPr id="10" name="Segnaposto numero diapositiva 6"/>
          <p:cNvSpPr>
            <a:spLocks noGrp="1"/>
          </p:cNvSpPr>
          <p:nvPr>
            <p:ph type="sldNum" sz="quarter" idx="12"/>
          </p:nvPr>
        </p:nvSpPr>
        <p:spPr>
          <a:xfrm>
            <a:off x="8229600" y="6477000"/>
            <a:ext cx="762000" cy="247650"/>
          </a:xfrm>
        </p:spPr>
        <p:txBody>
          <a:bodyPr/>
          <a:lstStyle>
            <a:lvl1pPr>
              <a:defRPr smtClean="0"/>
            </a:lvl1pPr>
          </a:lstStyle>
          <a:p>
            <a:pPr>
              <a:defRPr/>
            </a:pPr>
            <a:fld id="{F9116AB6-3721-4780-BE03-FB21E988454A}" type="slidenum">
              <a:rPr lang="it-IT" altLang="it-IT"/>
              <a:pPr>
                <a:defRPr/>
              </a:pPr>
              <a:t>‹N›</a:t>
            </a:fld>
            <a:endParaRPr lang="it-IT" altLang="it-IT"/>
          </a:p>
        </p:txBody>
      </p:sp>
    </p:spTree>
    <p:extLst>
      <p:ext uri="{BB962C8B-B14F-4D97-AF65-F5344CB8AC3E}">
        <p14:creationId xmlns:p14="http://schemas.microsoft.com/office/powerpoint/2010/main" val="20179801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30" name="Titolo 29"/>
          <p:cNvSpPr>
            <a:spLocks noGrp="1"/>
          </p:cNvSpPr>
          <p:nvPr>
            <p:ph type="title"/>
          </p:nvPr>
        </p:nvSpPr>
        <p:spPr>
          <a:xfrm>
            <a:off x="301752" y="457200"/>
            <a:ext cx="8686800" cy="841248"/>
          </a:xfrm>
        </p:spPr>
        <p:txBody>
          <a:bodyPr/>
          <a:lstStyle/>
          <a:p>
            <a:r>
              <a:rPr lang="it-IT" smtClean="0"/>
              <a:t>Fare clic per modificare lo stile del titolo</a:t>
            </a:r>
            <a:endParaRPr lang="en-US"/>
          </a:p>
        </p:txBody>
      </p:sp>
      <p:sp>
        <p:nvSpPr>
          <p:cNvPr id="3" name="Segnaposto data 10"/>
          <p:cNvSpPr>
            <a:spLocks noGrp="1"/>
          </p:cNvSpPr>
          <p:nvPr>
            <p:ph type="dt" sz="half" idx="10"/>
          </p:nvPr>
        </p:nvSpPr>
        <p:spPr/>
        <p:txBody>
          <a:bodyPr/>
          <a:lstStyle>
            <a:lvl1pPr>
              <a:defRPr/>
            </a:lvl1pPr>
          </a:lstStyle>
          <a:p>
            <a:pPr>
              <a:defRPr/>
            </a:pPr>
            <a:fld id="{39532ED9-10AF-4C5C-B322-9250EF122F44}" type="datetimeFigureOut">
              <a:rPr lang="it-IT"/>
              <a:pPr>
                <a:defRPr/>
              </a:pPr>
              <a:t>14/11/2021</a:t>
            </a:fld>
            <a:endParaRPr lang="it-IT"/>
          </a:p>
        </p:txBody>
      </p:sp>
      <p:sp>
        <p:nvSpPr>
          <p:cNvPr id="4" name="Segnaposto piè di pagina 27"/>
          <p:cNvSpPr>
            <a:spLocks noGrp="1"/>
          </p:cNvSpPr>
          <p:nvPr>
            <p:ph type="ftr" sz="quarter" idx="11"/>
          </p:nvPr>
        </p:nvSpPr>
        <p:spPr/>
        <p:txBody>
          <a:bodyPr/>
          <a:lstStyle>
            <a:lvl1pPr>
              <a:defRPr/>
            </a:lvl1pPr>
          </a:lstStyle>
          <a:p>
            <a:pPr>
              <a:defRPr/>
            </a:pPr>
            <a:endParaRPr lang="it-IT"/>
          </a:p>
        </p:txBody>
      </p:sp>
      <p:sp>
        <p:nvSpPr>
          <p:cNvPr id="5" name="Segnaposto numero diapositiva 4"/>
          <p:cNvSpPr>
            <a:spLocks noGrp="1"/>
          </p:cNvSpPr>
          <p:nvPr>
            <p:ph type="sldNum" sz="quarter" idx="12"/>
          </p:nvPr>
        </p:nvSpPr>
        <p:spPr/>
        <p:txBody>
          <a:bodyPr/>
          <a:lstStyle>
            <a:lvl1pPr>
              <a:defRPr/>
            </a:lvl1pPr>
          </a:lstStyle>
          <a:p>
            <a:pPr>
              <a:defRPr/>
            </a:pPr>
            <a:fld id="{02822A40-FFD9-4DF0-B5B4-D384108E8941}" type="slidenum">
              <a:rPr lang="it-IT" altLang="it-IT"/>
              <a:pPr>
                <a:defRPr/>
              </a:pPr>
              <a:t>‹N›</a:t>
            </a:fld>
            <a:endParaRPr lang="it-IT" altLang="it-IT"/>
          </a:p>
        </p:txBody>
      </p:sp>
    </p:spTree>
    <p:extLst>
      <p:ext uri="{BB962C8B-B14F-4D97-AF65-F5344CB8AC3E}">
        <p14:creationId xmlns:p14="http://schemas.microsoft.com/office/powerpoint/2010/main" val="15875095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2" name="Segnaposto data 2"/>
          <p:cNvSpPr>
            <a:spLocks noGrp="1"/>
          </p:cNvSpPr>
          <p:nvPr>
            <p:ph type="dt" sz="half" idx="10"/>
          </p:nvPr>
        </p:nvSpPr>
        <p:spPr/>
        <p:txBody>
          <a:bodyPr/>
          <a:lstStyle>
            <a:lvl1pPr>
              <a:defRPr/>
            </a:lvl1pPr>
          </a:lstStyle>
          <a:p>
            <a:pPr>
              <a:defRPr/>
            </a:pPr>
            <a:fld id="{F05FE4A7-DB67-4033-8B88-DFD95AD95A28}" type="datetimeFigureOut">
              <a:rPr lang="it-IT"/>
              <a:pPr>
                <a:defRPr/>
              </a:pPr>
              <a:t>14/11/2021</a:t>
            </a:fld>
            <a:endParaRPr lang="it-IT"/>
          </a:p>
        </p:txBody>
      </p:sp>
      <p:sp>
        <p:nvSpPr>
          <p:cNvPr id="3" name="Segnaposto piè di pagina 23"/>
          <p:cNvSpPr>
            <a:spLocks noGrp="1"/>
          </p:cNvSpPr>
          <p:nvPr>
            <p:ph type="ftr" sz="quarter" idx="11"/>
          </p:nvPr>
        </p:nvSpPr>
        <p:spPr/>
        <p:txBody>
          <a:bodyPr/>
          <a:lstStyle>
            <a:lvl1pPr>
              <a:defRPr/>
            </a:lvl1pPr>
          </a:lstStyle>
          <a:p>
            <a:pPr>
              <a:defRPr/>
            </a:pPr>
            <a:endParaRPr lang="it-IT"/>
          </a:p>
        </p:txBody>
      </p:sp>
      <p:sp>
        <p:nvSpPr>
          <p:cNvPr id="4" name="Segnaposto numero diapositiva 6"/>
          <p:cNvSpPr>
            <a:spLocks noGrp="1"/>
          </p:cNvSpPr>
          <p:nvPr>
            <p:ph type="sldNum" sz="quarter" idx="12"/>
          </p:nvPr>
        </p:nvSpPr>
        <p:spPr/>
        <p:txBody>
          <a:bodyPr/>
          <a:lstStyle>
            <a:lvl1pPr>
              <a:defRPr smtClean="0"/>
            </a:lvl1pPr>
          </a:lstStyle>
          <a:p>
            <a:pPr>
              <a:defRPr/>
            </a:pPr>
            <a:fld id="{DC6AEF50-BAE3-4750-A40F-430DF1B00E57}" type="slidenum">
              <a:rPr lang="it-IT" altLang="it-IT"/>
              <a:pPr>
                <a:defRPr/>
              </a:pPr>
              <a:t>‹N›</a:t>
            </a:fld>
            <a:endParaRPr lang="it-IT" altLang="it-IT"/>
          </a:p>
        </p:txBody>
      </p:sp>
    </p:spTree>
    <p:extLst>
      <p:ext uri="{BB962C8B-B14F-4D97-AF65-F5344CB8AC3E}">
        <p14:creationId xmlns:p14="http://schemas.microsoft.com/office/powerpoint/2010/main" val="41717451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5" name="Connettore 1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endParaRPr>
          </a:p>
        </p:txBody>
      </p:sp>
      <p:sp>
        <p:nvSpPr>
          <p:cNvPr id="12" name="Titolo 11"/>
          <p:cNvSpPr>
            <a:spLocks noGrp="1"/>
          </p:cNvSpPr>
          <p:nvPr>
            <p:ph type="title"/>
          </p:nvPr>
        </p:nvSpPr>
        <p:spPr>
          <a:xfrm>
            <a:off x="457200" y="5486400"/>
            <a:ext cx="8458200" cy="520700"/>
          </a:xfrm>
        </p:spPr>
        <p:txBody>
          <a:bodyPr/>
          <a:lstStyle>
            <a:lvl1pPr algn="l">
              <a:buNone/>
              <a:defRPr sz="2000" b="1"/>
            </a:lvl1pPr>
          </a:lstStyle>
          <a:p>
            <a:r>
              <a:rPr lang="it-IT" smtClean="0"/>
              <a:t>Fare clic per modificare lo stile del titolo</a:t>
            </a:r>
            <a:endParaRPr lang="en-US"/>
          </a:p>
        </p:txBody>
      </p:sp>
      <p:sp>
        <p:nvSpPr>
          <p:cNvPr id="26" name="Segnaposto testo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it-IT" smtClean="0"/>
              <a:t>Fare clic per modificare stili del testo dello schema</a:t>
            </a:r>
          </a:p>
        </p:txBody>
      </p:sp>
      <p:sp>
        <p:nvSpPr>
          <p:cNvPr id="14" name="Segnaposto contenuto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6" name="Segnaposto data 24"/>
          <p:cNvSpPr>
            <a:spLocks noGrp="1"/>
          </p:cNvSpPr>
          <p:nvPr>
            <p:ph type="dt" sz="half" idx="10"/>
          </p:nvPr>
        </p:nvSpPr>
        <p:spPr/>
        <p:txBody>
          <a:bodyPr/>
          <a:lstStyle>
            <a:lvl1pPr>
              <a:defRPr/>
            </a:lvl1pPr>
          </a:lstStyle>
          <a:p>
            <a:pPr>
              <a:defRPr/>
            </a:pPr>
            <a:fld id="{AF2393E3-BAA3-4F33-9C1E-0392C45F2CCC}" type="datetimeFigureOut">
              <a:rPr lang="it-IT"/>
              <a:pPr>
                <a:defRPr/>
              </a:pPr>
              <a:t>14/11/2021</a:t>
            </a:fld>
            <a:endParaRPr lang="it-IT"/>
          </a:p>
        </p:txBody>
      </p:sp>
      <p:sp>
        <p:nvSpPr>
          <p:cNvPr id="7" name="Segnaposto piè di pagina 28"/>
          <p:cNvSpPr>
            <a:spLocks noGrp="1"/>
          </p:cNvSpPr>
          <p:nvPr>
            <p:ph type="ftr" sz="quarter" idx="11"/>
          </p:nvPr>
        </p:nvSpPr>
        <p:spPr/>
        <p:txBody>
          <a:bodyPr/>
          <a:lstStyle>
            <a:lvl1pPr>
              <a:defRPr/>
            </a:lvl1pPr>
          </a:lstStyle>
          <a:p>
            <a:pPr>
              <a:defRPr/>
            </a:pPr>
            <a:endParaRPr lang="it-IT"/>
          </a:p>
        </p:txBody>
      </p:sp>
      <p:sp>
        <p:nvSpPr>
          <p:cNvPr id="8" name="Segnaposto numero diapositiva 6"/>
          <p:cNvSpPr>
            <a:spLocks noGrp="1"/>
          </p:cNvSpPr>
          <p:nvPr>
            <p:ph type="sldNum" sz="quarter" idx="12"/>
          </p:nvPr>
        </p:nvSpPr>
        <p:spPr/>
        <p:txBody>
          <a:bodyPr/>
          <a:lstStyle>
            <a:lvl1pPr>
              <a:defRPr smtClean="0"/>
            </a:lvl1pPr>
          </a:lstStyle>
          <a:p>
            <a:pPr>
              <a:defRPr/>
            </a:pPr>
            <a:fld id="{500CA7D7-1A7D-4E16-A683-1D14AECE38E8}" type="slidenum">
              <a:rPr lang="it-IT" altLang="it-IT"/>
              <a:pPr>
                <a:defRPr/>
              </a:pPr>
              <a:t>‹N›</a:t>
            </a:fld>
            <a:endParaRPr lang="it-IT" altLang="it-IT"/>
          </a:p>
        </p:txBody>
      </p:sp>
    </p:spTree>
    <p:extLst>
      <p:ext uri="{BB962C8B-B14F-4D97-AF65-F5344CB8AC3E}">
        <p14:creationId xmlns:p14="http://schemas.microsoft.com/office/powerpoint/2010/main" val="8539293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13" name="Segnaposto immagine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normAutofit/>
          </a:bodyPr>
          <a:lstStyle>
            <a:lvl1pPr marL="0" indent="0">
              <a:buNone/>
              <a:defRPr sz="3200"/>
            </a:lvl1pPr>
          </a:lstStyle>
          <a:p>
            <a:pPr lvl="0"/>
            <a:r>
              <a:rPr lang="it-IT" noProof="0" smtClean="0"/>
              <a:t>Fare clic sull'icona per inserire un'immagine</a:t>
            </a:r>
            <a:endParaRPr lang="en-US" noProof="0" dirty="0"/>
          </a:p>
        </p:txBody>
      </p:sp>
      <p:sp>
        <p:nvSpPr>
          <p:cNvPr id="17" name="Titolo 16"/>
          <p:cNvSpPr>
            <a:spLocks noGrp="1"/>
          </p:cNvSpPr>
          <p:nvPr>
            <p:ph type="title"/>
          </p:nvPr>
        </p:nvSpPr>
        <p:spPr>
          <a:xfrm>
            <a:off x="381000" y="4993760"/>
            <a:ext cx="5867400" cy="522288"/>
          </a:xfrm>
        </p:spPr>
        <p:txBody>
          <a:bodyPr/>
          <a:lstStyle>
            <a:lvl1pPr algn="l">
              <a:buNone/>
              <a:defRPr sz="2000" b="1"/>
            </a:lvl1pPr>
          </a:lstStyle>
          <a:p>
            <a:r>
              <a:rPr lang="it-IT" smtClean="0"/>
              <a:t>Fare clic per modificare lo stile del titolo</a:t>
            </a:r>
            <a:endParaRPr lang="en-US"/>
          </a:p>
        </p:txBody>
      </p:sp>
      <p:sp>
        <p:nvSpPr>
          <p:cNvPr id="26" name="Segnaposto testo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a:r>
              <a:rPr lang="it-IT" smtClean="0"/>
              <a:t>Fare clic per modificare stili del testo dello schema</a:t>
            </a:r>
          </a:p>
        </p:txBody>
      </p:sp>
      <p:sp>
        <p:nvSpPr>
          <p:cNvPr id="5" name="Segnaposto data 6"/>
          <p:cNvSpPr>
            <a:spLocks noGrp="1"/>
          </p:cNvSpPr>
          <p:nvPr>
            <p:ph type="dt" sz="half" idx="10"/>
          </p:nvPr>
        </p:nvSpPr>
        <p:spPr/>
        <p:txBody>
          <a:bodyPr/>
          <a:lstStyle>
            <a:lvl1pPr>
              <a:defRPr/>
            </a:lvl1pPr>
          </a:lstStyle>
          <a:p>
            <a:pPr>
              <a:defRPr/>
            </a:pPr>
            <a:fld id="{48323CB9-E2F7-435F-B2B4-FBB2B1C8E5F4}" type="datetimeFigureOut">
              <a:rPr lang="it-IT"/>
              <a:pPr>
                <a:defRPr/>
              </a:pPr>
              <a:t>14/11/2021</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30"/>
          <p:cNvSpPr>
            <a:spLocks noGrp="1"/>
          </p:cNvSpPr>
          <p:nvPr>
            <p:ph type="sldNum" sz="quarter" idx="12"/>
          </p:nvPr>
        </p:nvSpPr>
        <p:spPr/>
        <p:txBody>
          <a:bodyPr/>
          <a:lstStyle>
            <a:lvl1pPr>
              <a:defRPr smtClean="0"/>
            </a:lvl1pPr>
          </a:lstStyle>
          <a:p>
            <a:pPr>
              <a:defRPr/>
            </a:pPr>
            <a:fld id="{5804A9DA-3858-4976-B027-CE8F18BF22AC}" type="slidenum">
              <a:rPr lang="it-IT" altLang="it-IT"/>
              <a:pPr>
                <a:defRPr/>
              </a:pPr>
              <a:t>‹N›</a:t>
            </a:fld>
            <a:endParaRPr lang="it-IT" altLang="it-IT"/>
          </a:p>
        </p:txBody>
      </p:sp>
    </p:spTree>
    <p:extLst>
      <p:ext uri="{BB962C8B-B14F-4D97-AF65-F5344CB8AC3E}">
        <p14:creationId xmlns:p14="http://schemas.microsoft.com/office/powerpoint/2010/main" val="22246847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7" name="Connettore 1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endParaRPr>
          </a:p>
        </p:txBody>
      </p:sp>
      <p:sp>
        <p:nvSpPr>
          <p:cNvPr id="1029" name="Segnaposto testo 7"/>
          <p:cNvSpPr>
            <a:spLocks noGrp="1"/>
          </p:cNvSpPr>
          <p:nvPr>
            <p:ph type="body" idx="1"/>
          </p:nvPr>
        </p:nvSpPr>
        <p:spPr bwMode="auto">
          <a:xfrm>
            <a:off x="304800" y="1554163"/>
            <a:ext cx="86868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smtClean="0"/>
              <a:t>Fare clic per modificare stili del testo dello schema</a:t>
            </a:r>
          </a:p>
          <a:p>
            <a:pPr lvl="1"/>
            <a:r>
              <a:rPr lang="it-IT" altLang="it-IT" smtClean="0"/>
              <a:t>Secondo livello</a:t>
            </a:r>
          </a:p>
          <a:p>
            <a:pPr lvl="2"/>
            <a:r>
              <a:rPr lang="it-IT" altLang="it-IT" smtClean="0"/>
              <a:t>Terzo livello</a:t>
            </a:r>
          </a:p>
          <a:p>
            <a:pPr lvl="3"/>
            <a:r>
              <a:rPr lang="it-IT" altLang="it-IT" smtClean="0"/>
              <a:t>Quarto livello</a:t>
            </a:r>
          </a:p>
          <a:p>
            <a:pPr lvl="4"/>
            <a:r>
              <a:rPr lang="it-IT" altLang="it-IT" smtClean="0"/>
              <a:t>Quinto livello</a:t>
            </a:r>
            <a:endParaRPr lang="en-US" altLang="it-IT" smtClean="0"/>
          </a:p>
        </p:txBody>
      </p:sp>
      <p:sp>
        <p:nvSpPr>
          <p:cNvPr id="11" name="Segnaposto data 10"/>
          <p:cNvSpPr>
            <a:spLocks noGrp="1"/>
          </p:cNvSpPr>
          <p:nvPr>
            <p:ph type="dt" sz="half" idx="2"/>
          </p:nvPr>
        </p:nvSpPr>
        <p:spPr>
          <a:xfrm>
            <a:off x="6477000" y="76200"/>
            <a:ext cx="2514600" cy="288925"/>
          </a:xfrm>
          <a:prstGeom prst="rect">
            <a:avLst/>
          </a:prstGeom>
        </p:spPr>
        <p:txBody>
          <a:bodyPr vert="horz"/>
          <a:lstStyle>
            <a:lvl1pPr algn="l" eaLnBrk="1" fontAlgn="auto" latinLnBrk="0" hangingPunct="1">
              <a:spcBef>
                <a:spcPts val="0"/>
              </a:spcBef>
              <a:spcAft>
                <a:spcPts val="0"/>
              </a:spcAft>
              <a:defRPr kumimoji="0" sz="1200">
                <a:solidFill>
                  <a:schemeClr val="accent1">
                    <a:shade val="75000"/>
                  </a:schemeClr>
                </a:solidFill>
                <a:latin typeface="+mn-lt"/>
              </a:defRPr>
            </a:lvl1pPr>
          </a:lstStyle>
          <a:p>
            <a:pPr>
              <a:defRPr/>
            </a:pPr>
            <a:fld id="{1DBE2E4D-AAD3-431C-AB52-043D949BE8B6}" type="datetimeFigureOut">
              <a:rPr lang="it-IT"/>
              <a:pPr>
                <a:defRPr/>
              </a:pPr>
              <a:t>14/11/2021</a:t>
            </a:fld>
            <a:endParaRPr lang="it-IT"/>
          </a:p>
        </p:txBody>
      </p:sp>
      <p:sp>
        <p:nvSpPr>
          <p:cNvPr id="28" name="Segnaposto piè di pagina 27"/>
          <p:cNvSpPr>
            <a:spLocks noGrp="1"/>
          </p:cNvSpPr>
          <p:nvPr>
            <p:ph type="ftr" sz="quarter" idx="3"/>
          </p:nvPr>
        </p:nvSpPr>
        <p:spPr>
          <a:xfrm>
            <a:off x="3124200" y="76200"/>
            <a:ext cx="3352800" cy="288925"/>
          </a:xfrm>
          <a:prstGeom prst="rect">
            <a:avLst/>
          </a:prstGeom>
        </p:spPr>
        <p:txBody>
          <a:bodyPr vert="horz"/>
          <a:lstStyle>
            <a:lvl1pPr algn="r" eaLnBrk="1" fontAlgn="auto" latinLnBrk="0" hangingPunct="1">
              <a:spcBef>
                <a:spcPts val="0"/>
              </a:spcBef>
              <a:spcAft>
                <a:spcPts val="0"/>
              </a:spcAft>
              <a:defRPr kumimoji="0" sz="1200">
                <a:solidFill>
                  <a:schemeClr val="accent1">
                    <a:shade val="75000"/>
                  </a:schemeClr>
                </a:solidFill>
                <a:latin typeface="+mn-lt"/>
              </a:defRPr>
            </a:lvl1pPr>
          </a:lstStyle>
          <a:p>
            <a:pPr>
              <a:defRPr/>
            </a:pPr>
            <a:endParaRPr lang="it-IT"/>
          </a:p>
        </p:txBody>
      </p:sp>
      <p:sp>
        <p:nvSpPr>
          <p:cNvPr id="5" name="Segnaposto numero diapositiva 4"/>
          <p:cNvSpPr>
            <a:spLocks noGrp="1"/>
          </p:cNvSpPr>
          <p:nvPr>
            <p:ph type="sldNum" sz="quarter" idx="4"/>
          </p:nvPr>
        </p:nvSpPr>
        <p:spPr>
          <a:xfrm>
            <a:off x="8229600" y="6477000"/>
            <a:ext cx="762000" cy="244475"/>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smtClean="0">
                <a:solidFill>
                  <a:srgbClr val="D38E27"/>
                </a:solidFill>
                <a:latin typeface="Franklin Gothic Book" panose="020B0503020102020204" pitchFamily="34" charset="0"/>
              </a:defRPr>
            </a:lvl1pPr>
          </a:lstStyle>
          <a:p>
            <a:pPr>
              <a:defRPr/>
            </a:pPr>
            <a:fld id="{BC70BFA6-EC72-4657-A55B-013789A75C22}" type="slidenum">
              <a:rPr lang="it-IT" altLang="it-IT"/>
              <a:pPr>
                <a:defRPr/>
              </a:pPr>
              <a:t>‹N›</a:t>
            </a:fld>
            <a:endParaRPr lang="it-IT" altLang="it-IT"/>
          </a:p>
        </p:txBody>
      </p:sp>
      <p:sp>
        <p:nvSpPr>
          <p:cNvPr id="10" name="Segnaposto titolo 9"/>
          <p:cNvSpPr>
            <a:spLocks noGrp="1"/>
          </p:cNvSpPr>
          <p:nvPr>
            <p:ph type="title"/>
          </p:nvPr>
        </p:nvSpPr>
        <p:spPr>
          <a:xfrm>
            <a:off x="304800" y="457200"/>
            <a:ext cx="8686800" cy="838200"/>
          </a:xfrm>
          <a:prstGeom prst="rect">
            <a:avLst/>
          </a:prstGeom>
        </p:spPr>
        <p:txBody>
          <a:bodyPr vert="horz" anchor="ctr">
            <a:normAutofit/>
          </a:bodyPr>
          <a:lstStyle/>
          <a:p>
            <a:r>
              <a:rPr lang="it-IT" smtClean="0"/>
              <a:t>Fare clic per modificare lo stile del titolo</a:t>
            </a:r>
            <a:endParaRPr lang="en-US"/>
          </a:p>
        </p:txBody>
      </p:sp>
      <p:sp>
        <p:nvSpPr>
          <p:cNvPr id="9" name="Connettore 1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endParaRPr>
          </a:p>
        </p:txBody>
      </p:sp>
      <p:sp>
        <p:nvSpPr>
          <p:cNvPr id="12" name="Connettore 1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endParaRPr>
          </a:p>
        </p:txBody>
      </p:sp>
    </p:spTree>
  </p:cSld>
  <p:clrMap bg1="lt1" tx1="dk1" bg2="lt2" tx2="dk2" accent1="accent1" accent2="accent2" accent3="accent3" accent4="accent4" accent5="accent5" accent6="accent6" hlink="hlink" folHlink="folHlink"/>
  <p:sldLayoutIdLst>
    <p:sldLayoutId id="2147484088" r:id="rId1"/>
    <p:sldLayoutId id="2147484089" r:id="rId2"/>
    <p:sldLayoutId id="2147484090" r:id="rId3"/>
    <p:sldLayoutId id="2147484085" r:id="rId4"/>
    <p:sldLayoutId id="2147484091" r:id="rId5"/>
    <p:sldLayoutId id="2147484086" r:id="rId6"/>
    <p:sldLayoutId id="2147484092" r:id="rId7"/>
    <p:sldLayoutId id="2147484093" r:id="rId8"/>
    <p:sldLayoutId id="2147484094" r:id="rId9"/>
    <p:sldLayoutId id="2147484087" r:id="rId10"/>
    <p:sldLayoutId id="2147484095" r:id="rId11"/>
    <p:sldLayoutId id="2147484096" r:id="rId12"/>
  </p:sldLayoutIdLst>
  <p:txStyles>
    <p:titleStyle>
      <a:lvl1pPr algn="l" rtl="0" eaLnBrk="0" fontAlgn="base" hangingPunct="0">
        <a:spcBef>
          <a:spcPct val="0"/>
        </a:spcBef>
        <a:spcAft>
          <a:spcPct val="0"/>
        </a:spcAft>
        <a:defRPr sz="3600" kern="1200" cap="all">
          <a:solidFill>
            <a:schemeClr val="tx2"/>
          </a:solidFill>
          <a:effectLst>
            <a:reflection blurRad="12700" stA="48000" endA="300" endPos="55000" dir="5400000" sy="-90000" algn="bl" rotWithShape="0"/>
          </a:effectLst>
          <a:latin typeface="+mj-lt"/>
          <a:ea typeface="+mj-ea"/>
          <a:cs typeface="+mj-cs"/>
        </a:defRPr>
      </a:lvl1pPr>
      <a:lvl2pPr algn="l" rtl="0" eaLnBrk="0" fontAlgn="base" hangingPunct="0">
        <a:spcBef>
          <a:spcPct val="0"/>
        </a:spcBef>
        <a:spcAft>
          <a:spcPct val="0"/>
        </a:spcAft>
        <a:defRPr sz="3600">
          <a:solidFill>
            <a:schemeClr val="tx2"/>
          </a:solidFill>
          <a:latin typeface="Franklin Gothic Medium" pitchFamily="34" charset="0"/>
        </a:defRPr>
      </a:lvl2pPr>
      <a:lvl3pPr algn="l" rtl="0" eaLnBrk="0" fontAlgn="base" hangingPunct="0">
        <a:spcBef>
          <a:spcPct val="0"/>
        </a:spcBef>
        <a:spcAft>
          <a:spcPct val="0"/>
        </a:spcAft>
        <a:defRPr sz="3600">
          <a:solidFill>
            <a:schemeClr val="tx2"/>
          </a:solidFill>
          <a:latin typeface="Franklin Gothic Medium" pitchFamily="34" charset="0"/>
        </a:defRPr>
      </a:lvl3pPr>
      <a:lvl4pPr algn="l" rtl="0" eaLnBrk="0" fontAlgn="base" hangingPunct="0">
        <a:spcBef>
          <a:spcPct val="0"/>
        </a:spcBef>
        <a:spcAft>
          <a:spcPct val="0"/>
        </a:spcAft>
        <a:defRPr sz="3600">
          <a:solidFill>
            <a:schemeClr val="tx2"/>
          </a:solidFill>
          <a:latin typeface="Franklin Gothic Medium" pitchFamily="34" charset="0"/>
        </a:defRPr>
      </a:lvl4pPr>
      <a:lvl5pPr algn="l" rtl="0" eaLnBrk="0" fontAlgn="base" hangingPunct="0">
        <a:spcBef>
          <a:spcPct val="0"/>
        </a:spcBef>
        <a:spcAft>
          <a:spcPct val="0"/>
        </a:spcAft>
        <a:defRPr sz="3600">
          <a:solidFill>
            <a:schemeClr val="tx2"/>
          </a:solidFill>
          <a:latin typeface="Franklin Gothic Medium" pitchFamily="34" charset="0"/>
        </a:defRPr>
      </a:lvl5pPr>
      <a:lvl6pPr marL="457200" algn="l" rtl="0" fontAlgn="base">
        <a:spcBef>
          <a:spcPct val="0"/>
        </a:spcBef>
        <a:spcAft>
          <a:spcPct val="0"/>
        </a:spcAft>
        <a:defRPr sz="3600">
          <a:solidFill>
            <a:schemeClr val="tx2"/>
          </a:solidFill>
          <a:latin typeface="Franklin Gothic Medium" pitchFamily="34" charset="0"/>
        </a:defRPr>
      </a:lvl6pPr>
      <a:lvl7pPr marL="914400" algn="l" rtl="0" fontAlgn="base">
        <a:spcBef>
          <a:spcPct val="0"/>
        </a:spcBef>
        <a:spcAft>
          <a:spcPct val="0"/>
        </a:spcAft>
        <a:defRPr sz="3600">
          <a:solidFill>
            <a:schemeClr val="tx2"/>
          </a:solidFill>
          <a:latin typeface="Franklin Gothic Medium" pitchFamily="34" charset="0"/>
        </a:defRPr>
      </a:lvl7pPr>
      <a:lvl8pPr marL="1371600" algn="l" rtl="0" fontAlgn="base">
        <a:spcBef>
          <a:spcPct val="0"/>
        </a:spcBef>
        <a:spcAft>
          <a:spcPct val="0"/>
        </a:spcAft>
        <a:defRPr sz="3600">
          <a:solidFill>
            <a:schemeClr val="tx2"/>
          </a:solidFill>
          <a:latin typeface="Franklin Gothic Medium" pitchFamily="34" charset="0"/>
        </a:defRPr>
      </a:lvl8pPr>
      <a:lvl9pPr marL="1828800" algn="l" rtl="0" fontAlgn="base">
        <a:spcBef>
          <a:spcPct val="0"/>
        </a:spcBef>
        <a:spcAft>
          <a:spcPct val="0"/>
        </a:spcAft>
        <a:defRPr sz="3600">
          <a:solidFill>
            <a:schemeClr val="tx2"/>
          </a:solidFill>
          <a:latin typeface="Franklin Gothic Medium" pitchFamily="34" charset="0"/>
        </a:defRPr>
      </a:lvl9pPr>
    </p:titleStyle>
    <p:bodyStyle>
      <a:lvl1pPr marL="342900" indent="-342900" algn="l" rtl="0" eaLnBrk="0" fontAlgn="base" hangingPunct="0">
        <a:spcBef>
          <a:spcPct val="20000"/>
        </a:spcBef>
        <a:spcAft>
          <a:spcPct val="0"/>
        </a:spcAft>
        <a:buClr>
          <a:schemeClr val="accent1"/>
        </a:buClr>
        <a:buSzPct val="70000"/>
        <a:buFont typeface="Wingdings 2" panose="05020102010507070707" pitchFamily="18" charset="2"/>
        <a:buChar char=""/>
        <a:defRPr sz="3200" kern="12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2" panose="05020102010507070707" pitchFamily="18" charset="2"/>
        <a:buChar char=""/>
        <a:defRPr sz="2800" kern="1200">
          <a:solidFill>
            <a:schemeClr val="tx2"/>
          </a:solidFill>
          <a:latin typeface="+mn-lt"/>
          <a:ea typeface="+mn-ea"/>
          <a:cs typeface="+mn-cs"/>
        </a:defRPr>
      </a:lvl2pPr>
      <a:lvl3pPr marL="1143000" indent="-228600" algn="l" rtl="0" eaLnBrk="0" fontAlgn="base" hangingPunct="0">
        <a:spcBef>
          <a:spcPct val="20000"/>
        </a:spcBef>
        <a:spcAft>
          <a:spcPct val="0"/>
        </a:spcAft>
        <a:buClr>
          <a:schemeClr val="accent1"/>
        </a:buClr>
        <a:buSzPct val="70000"/>
        <a:buFont typeface="Wingdings 2" panose="05020102010507070707" pitchFamily="18" charset="2"/>
        <a:buChar char=""/>
        <a:defRPr sz="2400" kern="1200">
          <a:solidFill>
            <a:schemeClr val="tx2"/>
          </a:solidFill>
          <a:latin typeface="+mn-lt"/>
          <a:ea typeface="+mn-ea"/>
          <a:cs typeface="+mn-cs"/>
        </a:defRPr>
      </a:lvl3pPr>
      <a:lvl4pPr marL="1600200" indent="-228600" algn="l" rtl="0" eaLnBrk="0" fontAlgn="base" hangingPunct="0">
        <a:spcBef>
          <a:spcPct val="20000"/>
        </a:spcBef>
        <a:spcAft>
          <a:spcPct val="0"/>
        </a:spcAft>
        <a:buClr>
          <a:schemeClr val="accent1"/>
        </a:buClr>
        <a:buSzPct val="70000"/>
        <a:buFont typeface="Wingdings 2" panose="05020102010507070707" pitchFamily="18" charset="2"/>
        <a:buChar char=""/>
        <a:defRPr sz="2000" kern="1200">
          <a:solidFill>
            <a:schemeClr val="tx2"/>
          </a:solidFill>
          <a:latin typeface="+mn-lt"/>
          <a:ea typeface="+mn-ea"/>
          <a:cs typeface="+mn-cs"/>
        </a:defRPr>
      </a:lvl4pPr>
      <a:lvl5pPr marL="2057400" indent="-228600" algn="l" rtl="0" eaLnBrk="0" fontAlgn="base" hangingPunct="0">
        <a:spcBef>
          <a:spcPct val="20000"/>
        </a:spcBef>
        <a:spcAft>
          <a:spcPct val="0"/>
        </a:spcAft>
        <a:buClr>
          <a:schemeClr val="accent1"/>
        </a:buClr>
        <a:buSzPct val="60000"/>
        <a:buFont typeface="Wingdings 2" panose="05020102010507070707" pitchFamily="18" charset="2"/>
        <a:buChar char=""/>
        <a:defRPr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ottotitolo 3"/>
          <p:cNvSpPr>
            <a:spLocks noGrp="1"/>
          </p:cNvSpPr>
          <p:nvPr>
            <p:ph type="subTitle" idx="1"/>
          </p:nvPr>
        </p:nvSpPr>
        <p:spPr>
          <a:xfrm>
            <a:off x="-180528" y="4365104"/>
            <a:ext cx="9721080" cy="914400"/>
          </a:xfrm>
        </p:spPr>
        <p:txBody>
          <a:bodyPr/>
          <a:lstStyle/>
          <a:p>
            <a:pPr algn="ctr"/>
            <a:endParaRPr lang="it-IT" sz="1800" i="1" dirty="0" smtClean="0">
              <a:solidFill>
                <a:schemeClr val="accent2">
                  <a:lumMod val="75000"/>
                </a:schemeClr>
              </a:solidFill>
            </a:endParaRPr>
          </a:p>
          <a:p>
            <a:pPr algn="ctr"/>
            <a:endParaRPr lang="it-IT" sz="1800" i="1" dirty="0">
              <a:solidFill>
                <a:schemeClr val="accent2">
                  <a:lumMod val="75000"/>
                </a:schemeClr>
              </a:solidFill>
            </a:endParaRPr>
          </a:p>
          <a:p>
            <a:pPr algn="ctr"/>
            <a:endParaRPr lang="it-IT" sz="1800" i="1" dirty="0" smtClean="0">
              <a:solidFill>
                <a:schemeClr val="accent2">
                  <a:lumMod val="75000"/>
                </a:schemeClr>
              </a:solidFill>
            </a:endParaRPr>
          </a:p>
          <a:p>
            <a:pPr algn="ctr"/>
            <a:r>
              <a:rPr lang="it-IT" sz="1800" i="1" dirty="0">
                <a:solidFill>
                  <a:schemeClr val="accent2">
                    <a:lumMod val="75000"/>
                  </a:schemeClr>
                </a:solidFill>
              </a:rPr>
              <a:t>D</a:t>
            </a:r>
            <a:r>
              <a:rPr lang="it-IT" sz="1800" i="1" dirty="0" smtClean="0">
                <a:solidFill>
                  <a:schemeClr val="accent2">
                    <a:lumMod val="75000"/>
                  </a:schemeClr>
                </a:solidFill>
              </a:rPr>
              <a:t>ott.ssa  </a:t>
            </a:r>
            <a:r>
              <a:rPr lang="it-IT" sz="1800" i="1" dirty="0">
                <a:solidFill>
                  <a:schemeClr val="accent2">
                    <a:lumMod val="75000"/>
                  </a:schemeClr>
                </a:solidFill>
              </a:rPr>
              <a:t>Cinzia Mongelli </a:t>
            </a:r>
            <a:br>
              <a:rPr lang="it-IT" sz="1800" i="1" dirty="0">
                <a:solidFill>
                  <a:schemeClr val="accent2">
                    <a:lumMod val="75000"/>
                  </a:schemeClr>
                </a:solidFill>
              </a:rPr>
            </a:br>
            <a:r>
              <a:rPr lang="it-IT" sz="1800" i="1" dirty="0">
                <a:solidFill>
                  <a:schemeClr val="accent2">
                    <a:lumMod val="75000"/>
                  </a:schemeClr>
                </a:solidFill>
              </a:rPr>
              <a:t>Assistente sociale specialista</a:t>
            </a:r>
            <a:br>
              <a:rPr lang="it-IT" sz="1800" i="1" dirty="0">
                <a:solidFill>
                  <a:schemeClr val="accent2">
                    <a:lumMod val="75000"/>
                  </a:schemeClr>
                </a:solidFill>
              </a:rPr>
            </a:br>
            <a:r>
              <a:rPr lang="it-IT" sz="1800" i="1" dirty="0" smtClean="0">
                <a:solidFill>
                  <a:schemeClr val="accent2">
                    <a:lumMod val="75000"/>
                  </a:schemeClr>
                </a:solidFill>
              </a:rPr>
              <a:t>Già vicepresidente del CROAS Puglia </a:t>
            </a:r>
          </a:p>
          <a:p>
            <a:pPr algn="ctr"/>
            <a:r>
              <a:rPr lang="it-IT" sz="1800" i="1" dirty="0" smtClean="0">
                <a:solidFill>
                  <a:schemeClr val="accent2">
                    <a:lumMod val="75000"/>
                  </a:schemeClr>
                </a:solidFill>
              </a:rPr>
              <a:t>Segretaria regionale SUNAS Puglia </a:t>
            </a:r>
          </a:p>
          <a:p>
            <a:pPr algn="ctr"/>
            <a:r>
              <a:rPr lang="it-IT" sz="1800" i="1" dirty="0" smtClean="0">
                <a:solidFill>
                  <a:schemeClr val="accent2">
                    <a:lumMod val="75000"/>
                  </a:schemeClr>
                </a:solidFill>
              </a:rPr>
              <a:t>Socia fondatrice APS «Carmela Giordano</a:t>
            </a:r>
            <a:r>
              <a:rPr lang="it-IT" i="1" dirty="0" smtClean="0">
                <a:solidFill>
                  <a:schemeClr val="accent2">
                    <a:lumMod val="75000"/>
                  </a:schemeClr>
                </a:solidFill>
              </a:rPr>
              <a:t>»</a:t>
            </a:r>
            <a:endParaRPr lang="it-IT" i="1" dirty="0">
              <a:solidFill>
                <a:schemeClr val="accent2">
                  <a:lumMod val="75000"/>
                </a:schemeClr>
              </a:solidFill>
            </a:endParaRPr>
          </a:p>
        </p:txBody>
      </p:sp>
      <p:sp>
        <p:nvSpPr>
          <p:cNvPr id="6" name="Rettangolo 5"/>
          <p:cNvSpPr/>
          <p:nvPr/>
        </p:nvSpPr>
        <p:spPr>
          <a:xfrm>
            <a:off x="683568" y="980728"/>
            <a:ext cx="7884243" cy="1631216"/>
          </a:xfrm>
          <a:prstGeom prst="rect">
            <a:avLst/>
          </a:prstGeom>
          <a:noFill/>
        </p:spPr>
        <p:txBody>
          <a:bodyPr wrap="square" lIns="91440" tIns="45720" rIns="91440" bIns="45720">
            <a:spAutoFit/>
          </a:bodyPr>
          <a:lstStyle/>
          <a:p>
            <a:pPr algn="ctr"/>
            <a:r>
              <a:rPr lang="it-IT" sz="3600" b="1" cap="none" spc="0" dirty="0">
                <a:ln w="22225">
                  <a:solidFill>
                    <a:schemeClr val="accent2"/>
                  </a:solidFill>
                  <a:prstDash val="solid"/>
                </a:ln>
                <a:solidFill>
                  <a:schemeClr val="accent2">
                    <a:lumMod val="40000"/>
                    <a:lumOff val="60000"/>
                  </a:schemeClr>
                </a:solidFill>
                <a:effectLst/>
              </a:rPr>
              <a:t>“Percorso di conoscenza </a:t>
            </a:r>
            <a:endParaRPr lang="it-IT" sz="3600" b="1" cap="none" spc="0" dirty="0" smtClean="0">
              <a:ln w="22225">
                <a:solidFill>
                  <a:schemeClr val="accent2"/>
                </a:solidFill>
                <a:prstDash val="solid"/>
              </a:ln>
              <a:solidFill>
                <a:schemeClr val="accent2">
                  <a:lumMod val="40000"/>
                  <a:lumOff val="60000"/>
                </a:schemeClr>
              </a:solidFill>
              <a:effectLst/>
            </a:endParaRPr>
          </a:p>
          <a:p>
            <a:pPr algn="ctr"/>
            <a:r>
              <a:rPr lang="it-IT" sz="3600" b="1" cap="none" spc="0" dirty="0" smtClean="0">
                <a:ln w="22225">
                  <a:solidFill>
                    <a:schemeClr val="accent2"/>
                  </a:solidFill>
                  <a:prstDash val="solid"/>
                </a:ln>
                <a:solidFill>
                  <a:schemeClr val="accent2">
                    <a:lumMod val="40000"/>
                    <a:lumOff val="60000"/>
                  </a:schemeClr>
                </a:solidFill>
                <a:effectLst/>
              </a:rPr>
              <a:t>nel </a:t>
            </a:r>
            <a:r>
              <a:rPr lang="it-IT" sz="3600" b="1" cap="none" spc="0" dirty="0">
                <a:ln w="22225">
                  <a:solidFill>
                    <a:schemeClr val="accent2"/>
                  </a:solidFill>
                  <a:prstDash val="solid"/>
                </a:ln>
                <a:solidFill>
                  <a:schemeClr val="accent2">
                    <a:lumMod val="40000"/>
                    <a:lumOff val="60000"/>
                  </a:schemeClr>
                </a:solidFill>
                <a:effectLst/>
              </a:rPr>
              <a:t>mondo della Sanità</a:t>
            </a:r>
            <a:r>
              <a:rPr lang="it-IT" sz="3600" b="1" cap="none" spc="0" dirty="0" smtClean="0">
                <a:ln w="22225">
                  <a:solidFill>
                    <a:schemeClr val="accent2"/>
                  </a:solidFill>
                  <a:prstDash val="solid"/>
                </a:ln>
                <a:solidFill>
                  <a:schemeClr val="accent2">
                    <a:lumMod val="40000"/>
                    <a:lumOff val="60000"/>
                  </a:schemeClr>
                </a:solidFill>
                <a:effectLst/>
              </a:rPr>
              <a:t>”</a:t>
            </a:r>
          </a:p>
          <a:p>
            <a:pPr algn="ctr"/>
            <a:r>
              <a:rPr lang="it-IT" sz="2400" b="1" cap="none" spc="0" dirty="0" smtClean="0">
                <a:ln w="22225">
                  <a:solidFill>
                    <a:schemeClr val="accent2"/>
                  </a:solidFill>
                  <a:prstDash val="solid"/>
                </a:ln>
                <a:solidFill>
                  <a:schemeClr val="accent2">
                    <a:lumMod val="40000"/>
                    <a:lumOff val="60000"/>
                  </a:schemeClr>
                </a:solidFill>
                <a:effectLst/>
              </a:rPr>
              <a:t>12 novembre 2021</a:t>
            </a:r>
            <a:endParaRPr lang="it-IT" sz="2400" b="1" cap="none" spc="0" dirty="0">
              <a:ln w="22225">
                <a:solidFill>
                  <a:schemeClr val="accent2"/>
                </a:solidFill>
                <a:prstDash val="solid"/>
              </a:ln>
              <a:solidFill>
                <a:schemeClr val="accent2">
                  <a:lumMod val="40000"/>
                  <a:lumOff val="60000"/>
                </a:schemeClr>
              </a:solidFill>
              <a:effectLst/>
            </a:endParaRPr>
          </a:p>
        </p:txBody>
      </p:sp>
    </p:spTree>
    <p:custDataLst>
      <p:tags r:id="rId1"/>
    </p:custDataLst>
  </p:cSld>
  <p:clrMapOvr>
    <a:masterClrMapping/>
  </p:clrMapOvr>
  <p:transition spd="slow" advTm="19610">
    <p:wheel spokes="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p:cNvSpPr>
          <p:nvPr>
            <p:ph type="body" idx="4294967295"/>
          </p:nvPr>
        </p:nvSpPr>
        <p:spPr>
          <a:xfrm>
            <a:off x="216889" y="2204864"/>
            <a:ext cx="8686800" cy="4525962"/>
          </a:xfrm>
        </p:spPr>
        <p:txBody>
          <a:bodyPr/>
          <a:lstStyle/>
          <a:p>
            <a:pPr algn="just" eaLnBrk="1" hangingPunct="1">
              <a:buFont typeface="Wingdings" panose="05000000000000000000" pitchFamily="2" charset="2"/>
              <a:buChar char="q"/>
            </a:pPr>
            <a:r>
              <a:rPr lang="it-IT" altLang="it-IT" sz="2800" dirty="0" smtClean="0"/>
              <a:t>L’Area Servizio Socio Sanitario è una Struttura Complessa dell’Azienda, in staff alla Direzione Generale, che  contribuisce alla missione aziendale; costituisce il riferimento funzionale per la gestione coordinata dei sistemi locali integrati di servizi ed interventi sociali a rilevanza sanitaria e garantisce l’omogeneità, su tutto il territorio di riferimento, delle prestazioni socio-sanitarie. </a:t>
            </a:r>
          </a:p>
        </p:txBody>
      </p:sp>
      <p:sp>
        <p:nvSpPr>
          <p:cNvPr id="2" name="Rettangolo 1"/>
          <p:cNvSpPr/>
          <p:nvPr/>
        </p:nvSpPr>
        <p:spPr>
          <a:xfrm>
            <a:off x="-11711" y="260648"/>
            <a:ext cx="9144000" cy="1692771"/>
          </a:xfrm>
          <a:prstGeom prst="rect">
            <a:avLst/>
          </a:prstGeom>
          <a:noFill/>
        </p:spPr>
        <p:txBody>
          <a:bodyPr wrap="square" lIns="91440" tIns="45720" rIns="91440" bIns="45720">
            <a:spAutoFit/>
          </a:bodyPr>
          <a:lstStyle/>
          <a:p>
            <a:pPr algn="ctr"/>
            <a:r>
              <a:rPr lang="it-IT" altLang="it-IT" sz="2400" b="1" cap="none" spc="0" dirty="0" smtClean="0">
                <a:ln w="22225">
                  <a:solidFill>
                    <a:schemeClr val="accent2"/>
                  </a:solidFill>
                  <a:prstDash val="solid"/>
                </a:ln>
                <a:solidFill>
                  <a:schemeClr val="accent2">
                    <a:lumMod val="40000"/>
                    <a:lumOff val="60000"/>
                  </a:schemeClr>
                </a:solidFill>
                <a:effectLst/>
              </a:rPr>
              <a:t>ORGANIZZAZIONE DELL’UNITA’OPERATIVA COMPLESSA AREA SERVIZIO SOCIO- SANITARIO DELLA ASL BARI </a:t>
            </a:r>
          </a:p>
          <a:p>
            <a:pPr algn="ctr"/>
            <a:endParaRPr lang="it-IT" altLang="it-IT" sz="2800" b="1" cap="none" spc="0" dirty="0" smtClean="0">
              <a:ln w="22225">
                <a:solidFill>
                  <a:schemeClr val="accent2"/>
                </a:solidFill>
                <a:prstDash val="solid"/>
              </a:ln>
              <a:solidFill>
                <a:schemeClr val="accent2">
                  <a:lumMod val="40000"/>
                  <a:lumOff val="60000"/>
                </a:schemeClr>
              </a:solidFill>
              <a:effectLst/>
            </a:endParaRPr>
          </a:p>
          <a:p>
            <a:pPr algn="ctr"/>
            <a:r>
              <a:rPr lang="it-IT" altLang="it-IT" sz="2800" b="1" cap="none" spc="0" dirty="0" smtClean="0">
                <a:ln w="22225">
                  <a:solidFill>
                    <a:schemeClr val="accent2"/>
                  </a:solidFill>
                  <a:prstDash val="solid"/>
                </a:ln>
                <a:solidFill>
                  <a:schemeClr val="accent2">
                    <a:lumMod val="40000"/>
                    <a:lumOff val="60000"/>
                  </a:schemeClr>
                </a:solidFill>
                <a:effectLst/>
              </a:rPr>
              <a:t>FUNZIONI ED OBIETTIVI</a:t>
            </a:r>
            <a:endParaRPr lang="it-IT" sz="2800" b="1" cap="none" spc="0" dirty="0">
              <a:ln w="22225">
                <a:solidFill>
                  <a:schemeClr val="accent2"/>
                </a:solidFill>
                <a:prstDash val="solid"/>
              </a:ln>
              <a:solidFill>
                <a:schemeClr val="accent2">
                  <a:lumMod val="40000"/>
                  <a:lumOff val="60000"/>
                </a:schemeClr>
              </a:solidFill>
              <a:effectLst/>
            </a:endParaRPr>
          </a:p>
        </p:txBody>
      </p:sp>
    </p:spTree>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p:cNvSpPr>
            <a:spLocks noGrp="1"/>
          </p:cNvSpPr>
          <p:nvPr>
            <p:ph type="body" idx="4294967295"/>
          </p:nvPr>
        </p:nvSpPr>
        <p:spPr>
          <a:xfrm>
            <a:off x="304800" y="1554163"/>
            <a:ext cx="8515350" cy="4525962"/>
          </a:xfrm>
        </p:spPr>
        <p:txBody>
          <a:bodyPr/>
          <a:lstStyle/>
          <a:p>
            <a:pPr algn="just" eaLnBrk="1" hangingPunct="1">
              <a:lnSpc>
                <a:spcPct val="90000"/>
              </a:lnSpc>
              <a:buClrTx/>
              <a:buSzPct val="100000"/>
              <a:buFont typeface="Wingdings" panose="05000000000000000000" pitchFamily="2" charset="2"/>
              <a:buChar char="Ø"/>
            </a:pPr>
            <a:r>
              <a:rPr lang="it-IT" altLang="it-IT" sz="2400" b="1" dirty="0">
                <a:solidFill>
                  <a:schemeClr val="accent2">
                    <a:lumMod val="50000"/>
                  </a:schemeClr>
                </a:solidFill>
              </a:rPr>
              <a:t>R</a:t>
            </a:r>
            <a:r>
              <a:rPr lang="it-IT" altLang="it-IT" sz="2400" b="1" dirty="0" smtClean="0">
                <a:solidFill>
                  <a:schemeClr val="accent2">
                    <a:lumMod val="50000"/>
                  </a:schemeClr>
                </a:solidFill>
              </a:rPr>
              <a:t>accordo</a:t>
            </a:r>
            <a:r>
              <a:rPr lang="it-IT" altLang="it-IT" sz="2400" dirty="0" smtClean="0">
                <a:solidFill>
                  <a:schemeClr val="accent2">
                    <a:lumMod val="50000"/>
                  </a:schemeClr>
                </a:solidFill>
              </a:rPr>
              <a:t> fra la programmazione del Piano di Zona e il Piano Attuativo Locale, con il coinvolgimento degli Enti Locali, di altre realtà istituzionali e delle Agenzie di volontariato sociale;</a:t>
            </a:r>
          </a:p>
          <a:p>
            <a:pPr algn="just" eaLnBrk="1" hangingPunct="1">
              <a:lnSpc>
                <a:spcPct val="90000"/>
              </a:lnSpc>
              <a:buClrTx/>
              <a:buSzPct val="100000"/>
              <a:buFont typeface="Wingdings" panose="05000000000000000000" pitchFamily="2" charset="2"/>
              <a:buChar char="Ø"/>
            </a:pPr>
            <a:r>
              <a:rPr lang="it-IT" altLang="it-IT" sz="2400" b="1" dirty="0">
                <a:solidFill>
                  <a:schemeClr val="accent2">
                    <a:lumMod val="50000"/>
                  </a:schemeClr>
                </a:solidFill>
              </a:rPr>
              <a:t>I</a:t>
            </a:r>
            <a:r>
              <a:rPr lang="it-IT" altLang="it-IT" sz="2400" b="1" dirty="0" smtClean="0">
                <a:solidFill>
                  <a:schemeClr val="accent2">
                    <a:lumMod val="50000"/>
                  </a:schemeClr>
                </a:solidFill>
              </a:rPr>
              <a:t>ndirizzo</a:t>
            </a:r>
            <a:r>
              <a:rPr lang="it-IT" altLang="it-IT" sz="2400" dirty="0" smtClean="0">
                <a:solidFill>
                  <a:schemeClr val="accent2">
                    <a:lumMod val="50000"/>
                  </a:schemeClr>
                </a:solidFill>
              </a:rPr>
              <a:t> e supporto nei confronti dei responsabili delle Strutture Aziendali che erogano servizi e prestazioni socio sanitarie e socio assistenziali;</a:t>
            </a:r>
          </a:p>
          <a:p>
            <a:pPr algn="just" eaLnBrk="1" hangingPunct="1">
              <a:lnSpc>
                <a:spcPct val="90000"/>
              </a:lnSpc>
              <a:buClrTx/>
              <a:buSzPct val="100000"/>
              <a:buFont typeface="Wingdings" panose="05000000000000000000" pitchFamily="2" charset="2"/>
              <a:buChar char="Ø"/>
            </a:pPr>
            <a:r>
              <a:rPr lang="it-IT" altLang="it-IT" sz="2400" b="1" dirty="0">
                <a:solidFill>
                  <a:schemeClr val="accent2">
                    <a:lumMod val="50000"/>
                  </a:schemeClr>
                </a:solidFill>
              </a:rPr>
              <a:t>I</a:t>
            </a:r>
            <a:r>
              <a:rPr lang="it-IT" altLang="it-IT" sz="2400" b="1" dirty="0" smtClean="0">
                <a:solidFill>
                  <a:schemeClr val="accent2">
                    <a:lumMod val="50000"/>
                  </a:schemeClr>
                </a:solidFill>
              </a:rPr>
              <a:t>ndirizzo</a:t>
            </a:r>
            <a:r>
              <a:rPr lang="it-IT" altLang="it-IT" sz="2400" dirty="0" smtClean="0">
                <a:solidFill>
                  <a:schemeClr val="accent2">
                    <a:lumMod val="50000"/>
                  </a:schemeClr>
                </a:solidFill>
              </a:rPr>
              <a:t> e supporto  nei confronti  delle Strutture private convenzionate che erogano servizi e prestazioni socio sanitarie e socio assistenziali;</a:t>
            </a:r>
          </a:p>
          <a:p>
            <a:pPr algn="just" eaLnBrk="1" hangingPunct="1">
              <a:lnSpc>
                <a:spcPct val="90000"/>
              </a:lnSpc>
              <a:buClrTx/>
              <a:buSzPct val="100000"/>
              <a:buFont typeface="Wingdings" panose="05000000000000000000" pitchFamily="2" charset="2"/>
              <a:buChar char="Ø"/>
            </a:pPr>
            <a:r>
              <a:rPr lang="it-IT" altLang="it-IT" sz="2400" b="1" dirty="0">
                <a:solidFill>
                  <a:schemeClr val="accent2">
                    <a:lumMod val="50000"/>
                  </a:schemeClr>
                </a:solidFill>
              </a:rPr>
              <a:t>G</a:t>
            </a:r>
            <a:r>
              <a:rPr lang="it-IT" altLang="it-IT" sz="2400" b="1" dirty="0" smtClean="0">
                <a:solidFill>
                  <a:schemeClr val="accent2">
                    <a:lumMod val="50000"/>
                  </a:schemeClr>
                </a:solidFill>
              </a:rPr>
              <a:t>estione</a:t>
            </a:r>
            <a:r>
              <a:rPr lang="it-IT" altLang="it-IT" sz="2400" dirty="0" smtClean="0">
                <a:solidFill>
                  <a:schemeClr val="accent2">
                    <a:lumMod val="50000"/>
                  </a:schemeClr>
                </a:solidFill>
              </a:rPr>
              <a:t> di un osservatorio socio-sanitario permanente aziendale sui soggetti fragili, finalizzato alla promozione di iniziative di sostegno sanitario e sociale per tali soggetti.</a:t>
            </a:r>
          </a:p>
        </p:txBody>
      </p:sp>
      <p:sp>
        <p:nvSpPr>
          <p:cNvPr id="3" name="Rettangolo 2"/>
          <p:cNvSpPr/>
          <p:nvPr/>
        </p:nvSpPr>
        <p:spPr>
          <a:xfrm>
            <a:off x="296897" y="476672"/>
            <a:ext cx="8496237" cy="584775"/>
          </a:xfrm>
          <a:prstGeom prst="rect">
            <a:avLst/>
          </a:prstGeom>
          <a:noFill/>
        </p:spPr>
        <p:txBody>
          <a:bodyPr wrap="none" lIns="91440" tIns="45720" rIns="91440" bIns="45720">
            <a:spAutoFit/>
          </a:bodyPr>
          <a:lstStyle/>
          <a:p>
            <a:pPr algn="ctr"/>
            <a:r>
              <a:rPr lang="it-IT" sz="3200" b="1" cap="none" spc="0" dirty="0" smtClean="0">
                <a:ln w="22225">
                  <a:solidFill>
                    <a:schemeClr val="accent2"/>
                  </a:solidFill>
                  <a:prstDash val="solid"/>
                </a:ln>
                <a:solidFill>
                  <a:schemeClr val="accent2">
                    <a:lumMod val="40000"/>
                    <a:lumOff val="60000"/>
                  </a:schemeClr>
                </a:solidFill>
                <a:effectLst/>
              </a:rPr>
              <a:t>Funzioni dell’Area Servizio Socio Sanitario</a:t>
            </a:r>
            <a:endParaRPr lang="it-IT" sz="3200" b="1" cap="none" spc="0" dirty="0">
              <a:ln w="22225">
                <a:solidFill>
                  <a:schemeClr val="accent2"/>
                </a:solidFill>
                <a:prstDash val="solid"/>
              </a:ln>
              <a:solidFill>
                <a:schemeClr val="accent2">
                  <a:lumMod val="40000"/>
                  <a:lumOff val="60000"/>
                </a:schemeClr>
              </a:solidFill>
              <a:effectLst/>
            </a:endParaRPr>
          </a:p>
        </p:txBody>
      </p:sp>
    </p:spTree>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p:cNvSpPr>
            <a:spLocks noGrp="1"/>
          </p:cNvSpPr>
          <p:nvPr>
            <p:ph type="body" idx="4294967295"/>
          </p:nvPr>
        </p:nvSpPr>
        <p:spPr>
          <a:xfrm>
            <a:off x="251520" y="1484784"/>
            <a:ext cx="8496300" cy="4608512"/>
          </a:xfrm>
        </p:spPr>
        <p:txBody>
          <a:bodyPr/>
          <a:lstStyle/>
          <a:p>
            <a:pPr algn="just" eaLnBrk="1" hangingPunct="1">
              <a:lnSpc>
                <a:spcPct val="80000"/>
              </a:lnSpc>
              <a:spcBef>
                <a:spcPts val="0"/>
              </a:spcBef>
              <a:buClrTx/>
              <a:buSzPct val="100000"/>
              <a:buFont typeface="Wingdings" pitchFamily="2" charset="2"/>
              <a:buChar char="Ø"/>
              <a:defRPr/>
            </a:pPr>
            <a:r>
              <a:rPr lang="it-IT" sz="2000" b="1" dirty="0"/>
              <a:t>P</a:t>
            </a:r>
            <a:r>
              <a:rPr lang="it-IT" sz="2000" b="1" dirty="0" smtClean="0"/>
              <a:t>rogrammi e progetti</a:t>
            </a:r>
            <a:r>
              <a:rPr lang="it-IT" sz="2000" dirty="0" smtClean="0"/>
              <a:t> in favore della popolazione fragile (minori, disabili, anziani);</a:t>
            </a:r>
          </a:p>
          <a:p>
            <a:pPr marL="0" indent="0" algn="just" eaLnBrk="1" hangingPunct="1">
              <a:lnSpc>
                <a:spcPct val="80000"/>
              </a:lnSpc>
              <a:spcBef>
                <a:spcPts val="0"/>
              </a:spcBef>
              <a:buClrTx/>
              <a:buSzPct val="100000"/>
              <a:buNone/>
              <a:defRPr/>
            </a:pPr>
            <a:endParaRPr lang="it-IT" sz="2000" dirty="0" smtClean="0"/>
          </a:p>
          <a:p>
            <a:pPr algn="just" eaLnBrk="1" hangingPunct="1">
              <a:lnSpc>
                <a:spcPct val="80000"/>
              </a:lnSpc>
              <a:spcBef>
                <a:spcPts val="0"/>
              </a:spcBef>
              <a:buClrTx/>
              <a:buSzPct val="100000"/>
              <a:buFont typeface="Wingdings" pitchFamily="2" charset="2"/>
              <a:buChar char="Ø"/>
              <a:defRPr/>
            </a:pPr>
            <a:r>
              <a:rPr lang="it-IT" sz="2000" b="1" dirty="0"/>
              <a:t>T</a:t>
            </a:r>
            <a:r>
              <a:rPr lang="it-IT" sz="2000" b="1" dirty="0" smtClean="0"/>
              <a:t>utela </a:t>
            </a:r>
            <a:r>
              <a:rPr lang="it-IT" sz="2000" dirty="0" smtClean="0"/>
              <a:t>della famiglia e della popolazione minorile;</a:t>
            </a:r>
          </a:p>
          <a:p>
            <a:pPr marL="0" indent="0" algn="just" eaLnBrk="1" hangingPunct="1">
              <a:lnSpc>
                <a:spcPct val="80000"/>
              </a:lnSpc>
              <a:spcBef>
                <a:spcPts val="0"/>
              </a:spcBef>
              <a:buClrTx/>
              <a:buSzPct val="100000"/>
              <a:buNone/>
              <a:defRPr/>
            </a:pPr>
            <a:endParaRPr lang="it-IT" sz="2000" dirty="0" smtClean="0"/>
          </a:p>
          <a:p>
            <a:pPr algn="just" eaLnBrk="1" hangingPunct="1">
              <a:lnSpc>
                <a:spcPct val="80000"/>
              </a:lnSpc>
              <a:spcBef>
                <a:spcPts val="0"/>
              </a:spcBef>
              <a:buClrTx/>
              <a:buSzPct val="100000"/>
              <a:buFont typeface="Wingdings" pitchFamily="2" charset="2"/>
              <a:buChar char="Ø"/>
              <a:defRPr/>
            </a:pPr>
            <a:r>
              <a:rPr lang="it-IT" sz="2000" b="1" dirty="0"/>
              <a:t>S</a:t>
            </a:r>
            <a:r>
              <a:rPr lang="it-IT" sz="2000" b="1" dirty="0" smtClean="0"/>
              <a:t>celte strategiche</a:t>
            </a:r>
            <a:r>
              <a:rPr lang="it-IT" sz="2000" dirty="0" smtClean="0"/>
              <a:t> in una logica riferita alle intere aree urbane ed al complesso dei servizi a tutela della salute</a:t>
            </a:r>
            <a:r>
              <a:rPr lang="it-IT" sz="2000" dirty="0"/>
              <a:t>;</a:t>
            </a:r>
            <a:endParaRPr lang="it-IT" sz="2000" dirty="0" smtClean="0"/>
          </a:p>
          <a:p>
            <a:pPr algn="just" eaLnBrk="1" hangingPunct="1">
              <a:lnSpc>
                <a:spcPct val="80000"/>
              </a:lnSpc>
              <a:spcBef>
                <a:spcPts val="0"/>
              </a:spcBef>
              <a:buClrTx/>
              <a:buSzPct val="100000"/>
              <a:buFont typeface="Wingdings" pitchFamily="2" charset="2"/>
              <a:buChar char="Ø"/>
              <a:defRPr/>
            </a:pPr>
            <a:endParaRPr lang="it-IT" sz="2000" dirty="0" smtClean="0"/>
          </a:p>
          <a:p>
            <a:pPr algn="just" eaLnBrk="1" hangingPunct="1">
              <a:lnSpc>
                <a:spcPct val="80000"/>
              </a:lnSpc>
              <a:spcBef>
                <a:spcPts val="0"/>
              </a:spcBef>
              <a:buClrTx/>
              <a:buSzPct val="100000"/>
              <a:buFont typeface="Wingdings" pitchFamily="2" charset="2"/>
              <a:buChar char="Ø"/>
              <a:defRPr/>
            </a:pPr>
            <a:r>
              <a:rPr lang="it-IT" sz="2000" b="1" dirty="0"/>
              <a:t>S</a:t>
            </a:r>
            <a:r>
              <a:rPr lang="it-IT" sz="2000" b="1" dirty="0" smtClean="0"/>
              <a:t>tudio, ricerca</a:t>
            </a:r>
            <a:r>
              <a:rPr lang="it-IT" sz="2000" dirty="0" smtClean="0"/>
              <a:t> per la realizzazione di un sistema integrato di servizi sociali e socio-sanitari in sintonia con la Legge 328/2000 e la legge Regionale n. 19/2006;</a:t>
            </a:r>
          </a:p>
          <a:p>
            <a:pPr algn="just" eaLnBrk="1" hangingPunct="1">
              <a:lnSpc>
                <a:spcPct val="80000"/>
              </a:lnSpc>
              <a:spcBef>
                <a:spcPts val="0"/>
              </a:spcBef>
              <a:buClrTx/>
              <a:buSzPct val="100000"/>
              <a:buFont typeface="Wingdings" pitchFamily="2" charset="2"/>
              <a:buChar char="Ø"/>
              <a:defRPr/>
            </a:pPr>
            <a:endParaRPr lang="it-IT" sz="2000" dirty="0" smtClean="0"/>
          </a:p>
          <a:p>
            <a:pPr algn="just" eaLnBrk="1" hangingPunct="1">
              <a:lnSpc>
                <a:spcPct val="80000"/>
              </a:lnSpc>
              <a:spcBef>
                <a:spcPts val="0"/>
              </a:spcBef>
              <a:buClrTx/>
              <a:buSzPct val="100000"/>
              <a:buFont typeface="Wingdings" pitchFamily="2" charset="2"/>
              <a:buChar char="Ø"/>
              <a:defRPr/>
            </a:pPr>
            <a:r>
              <a:rPr lang="it-IT" sz="2000" b="1" dirty="0"/>
              <a:t>R</a:t>
            </a:r>
            <a:r>
              <a:rPr lang="it-IT" sz="2000" b="1" dirty="0" smtClean="0"/>
              <a:t>accordo</a:t>
            </a:r>
            <a:r>
              <a:rPr lang="it-IT" sz="2000" dirty="0" smtClean="0"/>
              <a:t> fra la programmazione del Piano di Zona e il Piano Attuativo  Locale, con il coinvolgimento degli Enti Locali, di altre realtà istituzionali e delle Agenzie di volontariato sociale;</a:t>
            </a:r>
          </a:p>
          <a:p>
            <a:pPr algn="just" eaLnBrk="1" hangingPunct="1">
              <a:lnSpc>
                <a:spcPct val="80000"/>
              </a:lnSpc>
              <a:spcBef>
                <a:spcPts val="0"/>
              </a:spcBef>
              <a:buClrTx/>
              <a:buSzPct val="100000"/>
              <a:buFont typeface="Wingdings" pitchFamily="2" charset="2"/>
              <a:buChar char="Ø"/>
              <a:defRPr/>
            </a:pPr>
            <a:endParaRPr lang="it-IT" sz="2000" dirty="0" smtClean="0"/>
          </a:p>
          <a:p>
            <a:pPr algn="just" eaLnBrk="1" hangingPunct="1">
              <a:lnSpc>
                <a:spcPct val="80000"/>
              </a:lnSpc>
              <a:spcBef>
                <a:spcPts val="0"/>
              </a:spcBef>
              <a:buClrTx/>
              <a:buSzPct val="100000"/>
              <a:buFont typeface="Wingdings" pitchFamily="2" charset="2"/>
              <a:buChar char="Ø"/>
              <a:defRPr/>
            </a:pPr>
            <a:r>
              <a:rPr lang="it-IT" sz="2000" b="1" dirty="0"/>
              <a:t>I</a:t>
            </a:r>
            <a:r>
              <a:rPr lang="it-IT" sz="2000" b="1" dirty="0" smtClean="0"/>
              <a:t>ndirizzo</a:t>
            </a:r>
            <a:r>
              <a:rPr lang="it-IT" sz="2000" dirty="0" smtClean="0"/>
              <a:t> e supporto nei confronti dei responsabili delle Strutture Aziendali che erogano servizi e prestazioni socio sanitarie e socio assistenziali.</a:t>
            </a:r>
          </a:p>
          <a:p>
            <a:pPr marL="0" eaLnBrk="1" hangingPunct="1">
              <a:lnSpc>
                <a:spcPct val="80000"/>
              </a:lnSpc>
              <a:spcBef>
                <a:spcPts val="0"/>
              </a:spcBef>
              <a:buFont typeface="Wingdings 2" panose="05020102010507070707" pitchFamily="18" charset="2"/>
              <a:buNone/>
              <a:defRPr/>
            </a:pPr>
            <a:r>
              <a:rPr lang="it-IT" sz="2000" dirty="0" smtClean="0"/>
              <a:t>      </a:t>
            </a:r>
          </a:p>
          <a:p>
            <a:pPr marL="0" algn="ctr" eaLnBrk="1" hangingPunct="1">
              <a:lnSpc>
                <a:spcPct val="80000"/>
              </a:lnSpc>
              <a:spcBef>
                <a:spcPts val="0"/>
              </a:spcBef>
              <a:buFont typeface="Wingdings 2" panose="05020102010507070707" pitchFamily="18" charset="2"/>
              <a:buNone/>
              <a:defRPr/>
            </a:pPr>
            <a:r>
              <a:rPr lang="it-IT" sz="2000" dirty="0" smtClean="0"/>
              <a:t>(allegato 1 - Atto Aziendale 2009 della  Asl/</a:t>
            </a:r>
            <a:r>
              <a:rPr lang="it-IT" sz="2000" dirty="0" err="1" smtClean="0"/>
              <a:t>Ba</a:t>
            </a:r>
            <a:r>
              <a:rPr lang="it-IT" sz="2000" dirty="0" smtClean="0"/>
              <a:t>)</a:t>
            </a:r>
          </a:p>
          <a:p>
            <a:pPr eaLnBrk="1" hangingPunct="1">
              <a:lnSpc>
                <a:spcPct val="80000"/>
              </a:lnSpc>
              <a:buFont typeface="Wingdings 2" panose="05020102010507070707" pitchFamily="18" charset="2"/>
              <a:buNone/>
              <a:defRPr/>
            </a:pPr>
            <a:endParaRPr lang="it-IT" sz="2000" dirty="0" smtClean="0"/>
          </a:p>
        </p:txBody>
      </p:sp>
      <p:sp>
        <p:nvSpPr>
          <p:cNvPr id="2" name="Rettangolo 1"/>
          <p:cNvSpPr/>
          <p:nvPr/>
        </p:nvSpPr>
        <p:spPr>
          <a:xfrm>
            <a:off x="101897" y="404664"/>
            <a:ext cx="8985153" cy="615553"/>
          </a:xfrm>
          <a:prstGeom prst="rect">
            <a:avLst/>
          </a:prstGeom>
          <a:noFill/>
        </p:spPr>
        <p:txBody>
          <a:bodyPr wrap="none" lIns="91440" tIns="45720" rIns="91440" bIns="45720">
            <a:spAutoFit/>
          </a:bodyPr>
          <a:lstStyle/>
          <a:p>
            <a:pPr algn="ctr"/>
            <a:r>
              <a:rPr lang="it-IT" sz="3400" b="1" cap="none" spc="0" dirty="0" smtClean="0">
                <a:ln w="22225">
                  <a:solidFill>
                    <a:schemeClr val="accent2"/>
                  </a:solidFill>
                  <a:prstDash val="solid"/>
                </a:ln>
                <a:solidFill>
                  <a:schemeClr val="accent2">
                    <a:lumMod val="40000"/>
                    <a:lumOff val="60000"/>
                  </a:schemeClr>
                </a:solidFill>
                <a:effectLst/>
              </a:rPr>
              <a:t>Obiettivi dell’Area Servizio Socio Sanitario</a:t>
            </a:r>
            <a:endParaRPr lang="it-IT" sz="3400" b="1" cap="none" spc="0" dirty="0">
              <a:ln w="22225">
                <a:solidFill>
                  <a:schemeClr val="accent2"/>
                </a:solidFill>
                <a:prstDash val="solid"/>
              </a:ln>
              <a:solidFill>
                <a:schemeClr val="accent2">
                  <a:lumMod val="40000"/>
                  <a:lumOff val="60000"/>
                </a:schemeClr>
              </a:solidFill>
              <a:effectLst/>
            </a:endParaRPr>
          </a:p>
        </p:txBody>
      </p:sp>
    </p:spTree>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C:\Documents and Settings\cto93084\Desktop\POW P\CARTINA DASS PRV.jpg"/>
          <p:cNvPicPr>
            <a:picLocks noChangeAspect="1" noChangeArrowheads="1"/>
          </p:cNvPicPr>
          <p:nvPr/>
        </p:nvPicPr>
        <p:blipFill>
          <a:blip r:embed="rId3">
            <a:lum bright="10000"/>
            <a:extLst>
              <a:ext uri="{28A0092B-C50C-407E-A947-70E740481C1C}">
                <a14:useLocalDpi xmlns:a14="http://schemas.microsoft.com/office/drawing/2010/main" val="0"/>
              </a:ext>
            </a:extLst>
          </a:blip>
          <a:srcRect/>
          <a:stretch>
            <a:fillRect/>
          </a:stretch>
        </p:blipFill>
        <p:spPr bwMode="auto">
          <a:xfrm>
            <a:off x="129526" y="1052735"/>
            <a:ext cx="8906969" cy="4846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ttangolo 1"/>
          <p:cNvSpPr/>
          <p:nvPr/>
        </p:nvSpPr>
        <p:spPr>
          <a:xfrm>
            <a:off x="-38796" y="260648"/>
            <a:ext cx="9171085" cy="523220"/>
          </a:xfrm>
          <a:prstGeom prst="rect">
            <a:avLst/>
          </a:prstGeom>
          <a:noFill/>
        </p:spPr>
        <p:txBody>
          <a:bodyPr wrap="square" lIns="91440" tIns="45720" rIns="91440" bIns="45720">
            <a:spAutoFit/>
          </a:bodyPr>
          <a:lstStyle/>
          <a:p>
            <a:pPr algn="ctr"/>
            <a:r>
              <a:rPr lang="it-IT" sz="2800" b="1" cap="none" spc="0" dirty="0">
                <a:ln w="22225">
                  <a:solidFill>
                    <a:schemeClr val="accent2"/>
                  </a:solidFill>
                  <a:prstDash val="solid"/>
                </a:ln>
                <a:solidFill>
                  <a:schemeClr val="accent2">
                    <a:lumMod val="40000"/>
                    <a:lumOff val="60000"/>
                  </a:schemeClr>
                </a:solidFill>
                <a:effectLst/>
                <a:latin typeface="Verdana" pitchFamily="34" charset="0"/>
              </a:rPr>
              <a:t>MAPPA  RETE  DISTRETTUALE  ASL BARI</a:t>
            </a:r>
            <a:endParaRPr lang="it-IT" sz="2800" b="1" cap="none" spc="0" dirty="0">
              <a:ln w="22225">
                <a:solidFill>
                  <a:schemeClr val="accent2"/>
                </a:solidFill>
                <a:prstDash val="solid"/>
              </a:ln>
              <a:solidFill>
                <a:schemeClr val="accent2">
                  <a:lumMod val="40000"/>
                  <a:lumOff val="60000"/>
                </a:schemeClr>
              </a:solidFill>
              <a:effectLst/>
            </a:endParaRPr>
          </a:p>
        </p:txBody>
      </p:sp>
    </p:spTree>
  </p:cSld>
  <p:clrMapOvr>
    <a:masterClrMapping/>
  </p:clrMapOvr>
  <p:transition spd="slow">
    <p:checke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p:cNvSpPr>
            <a:spLocks noGrp="1"/>
          </p:cNvSpPr>
          <p:nvPr>
            <p:ph type="body" idx="4294967295"/>
          </p:nvPr>
        </p:nvSpPr>
        <p:spPr>
          <a:xfrm>
            <a:off x="304800" y="1196975"/>
            <a:ext cx="8686800" cy="4883150"/>
          </a:xfrm>
        </p:spPr>
        <p:txBody>
          <a:bodyPr/>
          <a:lstStyle/>
          <a:p>
            <a:pPr algn="just" eaLnBrk="1" hangingPunct="1">
              <a:buFont typeface="Wingdings" panose="05000000000000000000" pitchFamily="2" charset="2"/>
              <a:buChar char="q"/>
              <a:defRPr/>
            </a:pPr>
            <a:r>
              <a:rPr lang="it-IT" sz="2800" dirty="0">
                <a:solidFill>
                  <a:schemeClr val="accent3">
                    <a:lumMod val="50000"/>
                  </a:schemeClr>
                </a:solidFill>
              </a:rPr>
              <a:t>L’Area si occupa di </a:t>
            </a:r>
            <a:r>
              <a:rPr lang="it-IT" sz="2800" dirty="0" smtClean="0">
                <a:solidFill>
                  <a:schemeClr val="accent3">
                    <a:lumMod val="50000"/>
                  </a:schemeClr>
                </a:solidFill>
              </a:rPr>
              <a:t>98  121 strutture, con una disponibilità di posti di 2.060    3.113, che </a:t>
            </a:r>
            <a:r>
              <a:rPr lang="it-IT" sz="2800" dirty="0">
                <a:solidFill>
                  <a:schemeClr val="accent3">
                    <a:lumMod val="50000"/>
                  </a:schemeClr>
                </a:solidFill>
              </a:rPr>
              <a:t>forniscono servizi socio sanitari residenziali e semiresidenziali,  distribuite su tutto il territorio aziendale. </a:t>
            </a:r>
            <a:endParaRPr lang="it-IT" sz="2800" dirty="0" smtClean="0">
              <a:solidFill>
                <a:schemeClr val="accent3">
                  <a:lumMod val="50000"/>
                </a:schemeClr>
              </a:solidFill>
            </a:endParaRPr>
          </a:p>
          <a:p>
            <a:pPr algn="just" eaLnBrk="1" hangingPunct="1">
              <a:buFont typeface="Wingdings" panose="05000000000000000000" pitchFamily="2" charset="2"/>
              <a:buChar char="q"/>
              <a:defRPr/>
            </a:pPr>
            <a:r>
              <a:rPr lang="it-IT" sz="2800" dirty="0" smtClean="0">
                <a:solidFill>
                  <a:schemeClr val="accent3">
                    <a:lumMod val="50000"/>
                  </a:schemeClr>
                </a:solidFill>
              </a:rPr>
              <a:t>Partecipa  alla realizzazione di un sistema integrato di servizi sociali e socio-sanitari, in sintonia con la normativa nazionale Legge 328/2000, LEA socio sanitari e la normativa regionale: legge Regionale n. 19/2006 e  </a:t>
            </a:r>
            <a:r>
              <a:rPr lang="it-IT" sz="2800" kern="0" spc="-100" dirty="0" smtClean="0">
                <a:solidFill>
                  <a:schemeClr val="accent3">
                    <a:lumMod val="50000"/>
                  </a:schemeClr>
                </a:solidFill>
              </a:rPr>
              <a:t>s. m. i., </a:t>
            </a:r>
            <a:r>
              <a:rPr lang="it-IT" sz="2800" dirty="0" smtClean="0">
                <a:solidFill>
                  <a:schemeClr val="accent3">
                    <a:lumMod val="50000"/>
                  </a:schemeClr>
                </a:solidFill>
              </a:rPr>
              <a:t>regolamento regionale n.4/2007 e  s. m. i.</a:t>
            </a:r>
          </a:p>
        </p:txBody>
      </p:sp>
      <p:cxnSp>
        <p:nvCxnSpPr>
          <p:cNvPr id="4" name="Connettore 2 3"/>
          <p:cNvCxnSpPr/>
          <p:nvPr/>
        </p:nvCxnSpPr>
        <p:spPr>
          <a:xfrm>
            <a:off x="4716016" y="1484784"/>
            <a:ext cx="29222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Connettore 2 9"/>
          <p:cNvCxnSpPr/>
          <p:nvPr/>
        </p:nvCxnSpPr>
        <p:spPr>
          <a:xfrm>
            <a:off x="5220072" y="1916832"/>
            <a:ext cx="28803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p:cNvSpPr>
          <p:nvPr>
            <p:ph type="body" idx="4294967295"/>
          </p:nvPr>
        </p:nvSpPr>
        <p:spPr>
          <a:xfrm>
            <a:off x="251520" y="332656"/>
            <a:ext cx="8686800" cy="1944216"/>
          </a:xfrm>
        </p:spPr>
        <p:txBody>
          <a:bodyPr/>
          <a:lstStyle/>
          <a:p>
            <a:pPr marL="0" indent="0" algn="just" eaLnBrk="1" hangingPunct="1">
              <a:buFont typeface="Wingdings 2" panose="05020102010507070707" pitchFamily="18" charset="2"/>
              <a:buNone/>
            </a:pPr>
            <a:r>
              <a:rPr lang="it-IT" altLang="it-IT" sz="2000" dirty="0" smtClean="0">
                <a:solidFill>
                  <a:schemeClr val="accent3">
                    <a:lumMod val="50000"/>
                  </a:schemeClr>
                </a:solidFill>
              </a:rPr>
              <a:t>Con i nuovi regolamenti la Regione Puglia ha riorganizzato l’assetto di tutti i servizi sociosanitari preesistenti sul territorio regionale – adeguandosi ai nuovi LEA socio sanitari del 2017 (D.P.C.M. 12 gennaio 2017)- relativamente alle strutture (art.57/58/60/60ter e 66), procedendo verso una nuova programmazione e riorganizzazione anche in merito al R.R. n. 3/2005 (RSA/RSA disabili e RSA diurno Alzheimer).</a:t>
            </a:r>
          </a:p>
        </p:txBody>
      </p:sp>
      <p:graphicFrame>
        <p:nvGraphicFramePr>
          <p:cNvPr id="4" name="Diagramma 3"/>
          <p:cNvGraphicFramePr/>
          <p:nvPr>
            <p:extLst>
              <p:ext uri="{D42A27DB-BD31-4B8C-83A1-F6EECF244321}">
                <p14:modId xmlns:p14="http://schemas.microsoft.com/office/powerpoint/2010/main" val="667696535"/>
              </p:ext>
            </p:extLst>
          </p:nvPr>
        </p:nvGraphicFramePr>
        <p:xfrm>
          <a:off x="1619672" y="2420888"/>
          <a:ext cx="6048672" cy="40195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p:cNvSpPr>
          <p:nvPr>
            <p:ph type="title" idx="4294967295"/>
          </p:nvPr>
        </p:nvSpPr>
        <p:spPr bwMode="auto">
          <a:xfrm>
            <a:off x="323528" y="-2690"/>
            <a:ext cx="8686800" cy="8382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p>
            <a:pPr algn="ctr" eaLnBrk="1" hangingPunct="1">
              <a:defRPr/>
            </a:pPr>
            <a:r>
              <a:rPr lang="it-IT" sz="4000" b="1" cap="none" dirty="0" smtClean="0">
                <a:ln w="22225">
                  <a:solidFill>
                    <a:schemeClr val="accent2"/>
                  </a:solidFill>
                  <a:prstDash val="solid"/>
                </a:ln>
                <a:solidFill>
                  <a:schemeClr val="accent2">
                    <a:lumMod val="40000"/>
                    <a:lumOff val="60000"/>
                  </a:schemeClr>
                </a:solidFill>
                <a:effectLst/>
              </a:rPr>
              <a:t>La rete dei servizi sociosanitari</a:t>
            </a:r>
          </a:p>
        </p:txBody>
      </p:sp>
      <p:sp>
        <p:nvSpPr>
          <p:cNvPr id="46083" name="Rectangle 3"/>
          <p:cNvSpPr>
            <a:spLocks noGrp="1"/>
          </p:cNvSpPr>
          <p:nvPr>
            <p:ph type="body" idx="4294967295"/>
          </p:nvPr>
        </p:nvSpPr>
        <p:spPr>
          <a:xfrm>
            <a:off x="323528" y="1628800"/>
            <a:ext cx="8686800" cy="2762200"/>
          </a:xfrm>
        </p:spPr>
        <p:txBody>
          <a:bodyPr/>
          <a:lstStyle/>
          <a:p>
            <a:pPr algn="just" eaLnBrk="1" hangingPunct="1">
              <a:lnSpc>
                <a:spcPct val="90000"/>
              </a:lnSpc>
              <a:buClrTx/>
              <a:buSzPct val="100000"/>
              <a:buFont typeface="Wingdings" panose="05000000000000000000" pitchFamily="2" charset="2"/>
              <a:buChar char="q"/>
              <a:defRPr/>
            </a:pPr>
            <a:r>
              <a:rPr lang="it-IT" sz="1800" dirty="0">
                <a:solidFill>
                  <a:schemeClr val="accent3">
                    <a:lumMod val="50000"/>
                  </a:schemeClr>
                </a:solidFill>
              </a:rPr>
              <a:t>L</a:t>
            </a:r>
            <a:r>
              <a:rPr lang="it-IT" sz="1800" dirty="0" smtClean="0">
                <a:solidFill>
                  <a:schemeClr val="accent3">
                    <a:lumMod val="50000"/>
                  </a:schemeClr>
                </a:solidFill>
              </a:rPr>
              <a:t>’assenza in alcuni ambiti di  tali tipologie di strutture e l’offerta per  i cittadini di alcuni Distretti/Ambiti risulta essere troppo lontana dal luogo di residenza, tanto da comportare un’enorme  svantaggio per gli utenti e le loro famiglie;</a:t>
            </a:r>
          </a:p>
          <a:p>
            <a:pPr algn="just" eaLnBrk="1" hangingPunct="1">
              <a:lnSpc>
                <a:spcPct val="90000"/>
              </a:lnSpc>
              <a:buClrTx/>
              <a:buSzPct val="100000"/>
              <a:buFont typeface="Wingdings" panose="05000000000000000000" pitchFamily="2" charset="2"/>
              <a:buChar char="q"/>
              <a:defRPr/>
            </a:pPr>
            <a:endParaRPr lang="it-IT" sz="1800" dirty="0" smtClean="0">
              <a:solidFill>
                <a:schemeClr val="accent3">
                  <a:lumMod val="50000"/>
                </a:schemeClr>
              </a:solidFill>
            </a:endParaRPr>
          </a:p>
          <a:p>
            <a:pPr algn="just" eaLnBrk="1" hangingPunct="1">
              <a:lnSpc>
                <a:spcPct val="90000"/>
              </a:lnSpc>
              <a:buClrTx/>
              <a:buSzPct val="100000"/>
              <a:buFont typeface="Wingdings" panose="05000000000000000000" pitchFamily="2" charset="2"/>
              <a:buChar char="q"/>
              <a:defRPr/>
            </a:pPr>
            <a:r>
              <a:rPr lang="it-IT" sz="1800" dirty="0" smtClean="0">
                <a:solidFill>
                  <a:schemeClr val="accent3">
                    <a:lumMod val="50000"/>
                  </a:schemeClr>
                </a:solidFill>
              </a:rPr>
              <a:t>si registrano 198 posti occupati da pazienti ultrasessantacinquenni con diagnosi psichiatrica stabilizzata, inseriti dai CSM di riferimento, o inseriti su disposizione del giudice tutelare anche in strutture di tipo sociale, ma con retta a  carico della Asl Barese,  che attualmente sono in attesa di essere rivalutati dalle UU.VV.MM. </a:t>
            </a:r>
          </a:p>
          <a:p>
            <a:pPr marL="457200" indent="-457200" eaLnBrk="1" hangingPunct="1">
              <a:lnSpc>
                <a:spcPct val="90000"/>
              </a:lnSpc>
              <a:buClrTx/>
              <a:buSzPct val="100000"/>
              <a:buFont typeface="+mj-lt"/>
              <a:buAutoNum type="arabicPeriod"/>
              <a:defRPr/>
            </a:pPr>
            <a:endParaRPr lang="it-IT" sz="2400" dirty="0" smtClean="0"/>
          </a:p>
        </p:txBody>
      </p:sp>
      <p:sp>
        <p:nvSpPr>
          <p:cNvPr id="4" name="Rectangle 3"/>
          <p:cNvSpPr txBox="1">
            <a:spLocks/>
          </p:cNvSpPr>
          <p:nvPr/>
        </p:nvSpPr>
        <p:spPr bwMode="auto">
          <a:xfrm>
            <a:off x="323892" y="5373216"/>
            <a:ext cx="8686800" cy="488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accent1"/>
              </a:buClr>
              <a:buSzPct val="70000"/>
              <a:buFont typeface="Wingdings 2" panose="05020102010507070707" pitchFamily="18" charset="2"/>
              <a:buChar char=""/>
              <a:defRPr sz="3200" kern="12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2" panose="05020102010507070707" pitchFamily="18" charset="2"/>
              <a:buChar char=""/>
              <a:defRPr sz="2800" kern="1200">
                <a:solidFill>
                  <a:schemeClr val="tx2"/>
                </a:solidFill>
                <a:latin typeface="+mn-lt"/>
                <a:ea typeface="+mn-ea"/>
                <a:cs typeface="+mn-cs"/>
              </a:defRPr>
            </a:lvl2pPr>
            <a:lvl3pPr marL="1143000" indent="-228600" algn="l" rtl="0" eaLnBrk="0" fontAlgn="base" hangingPunct="0">
              <a:spcBef>
                <a:spcPct val="20000"/>
              </a:spcBef>
              <a:spcAft>
                <a:spcPct val="0"/>
              </a:spcAft>
              <a:buClr>
                <a:schemeClr val="accent1"/>
              </a:buClr>
              <a:buSzPct val="70000"/>
              <a:buFont typeface="Wingdings 2" panose="05020102010507070707" pitchFamily="18" charset="2"/>
              <a:buChar char=""/>
              <a:defRPr sz="2400" kern="1200">
                <a:solidFill>
                  <a:schemeClr val="tx2"/>
                </a:solidFill>
                <a:latin typeface="+mn-lt"/>
                <a:ea typeface="+mn-ea"/>
                <a:cs typeface="+mn-cs"/>
              </a:defRPr>
            </a:lvl3pPr>
            <a:lvl4pPr marL="1600200" indent="-228600" algn="l" rtl="0" eaLnBrk="0" fontAlgn="base" hangingPunct="0">
              <a:spcBef>
                <a:spcPct val="20000"/>
              </a:spcBef>
              <a:spcAft>
                <a:spcPct val="0"/>
              </a:spcAft>
              <a:buClr>
                <a:schemeClr val="accent1"/>
              </a:buClr>
              <a:buSzPct val="70000"/>
              <a:buFont typeface="Wingdings 2" panose="05020102010507070707" pitchFamily="18" charset="2"/>
              <a:buChar char=""/>
              <a:defRPr sz="2000" kern="1200">
                <a:solidFill>
                  <a:schemeClr val="tx2"/>
                </a:solidFill>
                <a:latin typeface="+mn-lt"/>
                <a:ea typeface="+mn-ea"/>
                <a:cs typeface="+mn-cs"/>
              </a:defRPr>
            </a:lvl4pPr>
            <a:lvl5pPr marL="2057400" indent="-228600" algn="l" rtl="0" eaLnBrk="0" fontAlgn="base" hangingPunct="0">
              <a:spcBef>
                <a:spcPct val="20000"/>
              </a:spcBef>
              <a:spcAft>
                <a:spcPct val="0"/>
              </a:spcAft>
              <a:buClr>
                <a:schemeClr val="accent1"/>
              </a:buClr>
              <a:buSzPct val="60000"/>
              <a:buFont typeface="Wingdings 2" panose="05020102010507070707" pitchFamily="18" charset="2"/>
              <a:buChar char=""/>
              <a:defRPr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marL="0" indent="0" algn="just" eaLnBrk="1" hangingPunct="1">
              <a:buFont typeface="Wingdings 2" panose="05020102010507070707" pitchFamily="18" charset="2"/>
              <a:buNone/>
            </a:pPr>
            <a:r>
              <a:rPr lang="it-IT" altLang="it-IT" sz="1800" dirty="0" smtClean="0"/>
              <a:t>Con le DGR 1006 del 30.06.2020 e 1409 del 12.08.2020 «</a:t>
            </a:r>
            <a:r>
              <a:rPr lang="it-IT" altLang="it-IT" sz="1800" i="1" dirty="0" smtClean="0"/>
              <a:t>Atto Ricognitivo</a:t>
            </a:r>
            <a:r>
              <a:rPr lang="it-IT" altLang="it-IT" sz="1800" dirty="0" smtClean="0"/>
              <a:t>», la Regione Puglia - dopo la sottoscrizione delle ’’pre-Intese’’ con le strutture erogatrici delle prestazioni sociosanitarie - avvia la redistribuzione di ulteriori posti da contrattualizzare su tutto il territorio regionale. </a:t>
            </a:r>
          </a:p>
        </p:txBody>
      </p:sp>
      <p:sp>
        <p:nvSpPr>
          <p:cNvPr id="3" name="Rettangolo 2"/>
          <p:cNvSpPr/>
          <p:nvPr/>
        </p:nvSpPr>
        <p:spPr>
          <a:xfrm>
            <a:off x="-180528" y="866690"/>
            <a:ext cx="2755374" cy="584775"/>
          </a:xfrm>
          <a:prstGeom prst="rect">
            <a:avLst/>
          </a:prstGeom>
          <a:noFill/>
        </p:spPr>
        <p:txBody>
          <a:bodyPr wrap="square" lIns="91440" tIns="45720" rIns="91440" bIns="45720">
            <a:spAutoFit/>
          </a:bodyPr>
          <a:lstStyle/>
          <a:p>
            <a:pPr algn="ctr"/>
            <a:r>
              <a:rPr lang="it-IT" sz="3200" b="1" dirty="0" smtClean="0">
                <a:ln w="22225">
                  <a:solidFill>
                    <a:schemeClr val="accent2"/>
                  </a:solidFill>
                  <a:prstDash val="solid"/>
                </a:ln>
                <a:solidFill>
                  <a:schemeClr val="accent2">
                    <a:lumMod val="40000"/>
                    <a:lumOff val="60000"/>
                  </a:schemeClr>
                </a:solidFill>
              </a:rPr>
              <a:t>C</a:t>
            </a:r>
            <a:r>
              <a:rPr lang="it-IT" sz="3200" b="1" cap="none" spc="0" dirty="0" smtClean="0">
                <a:ln w="22225">
                  <a:solidFill>
                    <a:schemeClr val="accent2"/>
                  </a:solidFill>
                  <a:prstDash val="solid"/>
                </a:ln>
                <a:solidFill>
                  <a:schemeClr val="accent2">
                    <a:lumMod val="40000"/>
                    <a:lumOff val="60000"/>
                  </a:schemeClr>
                </a:solidFill>
                <a:effectLst/>
              </a:rPr>
              <a:t>riticità</a:t>
            </a:r>
            <a:endParaRPr lang="it-IT" sz="5400" b="1" cap="none" spc="0" dirty="0">
              <a:ln w="22225">
                <a:solidFill>
                  <a:schemeClr val="accent2"/>
                </a:solidFill>
                <a:prstDash val="solid"/>
              </a:ln>
              <a:solidFill>
                <a:schemeClr val="accent2">
                  <a:lumMod val="40000"/>
                  <a:lumOff val="60000"/>
                </a:schemeClr>
              </a:solidFill>
              <a:effectLst/>
            </a:endParaRPr>
          </a:p>
        </p:txBody>
      </p:sp>
      <p:sp>
        <p:nvSpPr>
          <p:cNvPr id="6" name="Freccia in giù 5"/>
          <p:cNvSpPr/>
          <p:nvPr/>
        </p:nvSpPr>
        <p:spPr>
          <a:xfrm>
            <a:off x="4378896" y="3941491"/>
            <a:ext cx="576064" cy="124279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Rettangolo 6"/>
          <p:cNvSpPr/>
          <p:nvPr/>
        </p:nvSpPr>
        <p:spPr>
          <a:xfrm>
            <a:off x="4211960" y="4241629"/>
            <a:ext cx="936104" cy="3267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Quindi</a:t>
            </a:r>
            <a:endParaRPr lang="it-IT"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3"/>
          <p:cNvSpPr>
            <a:spLocks noGrp="1"/>
          </p:cNvSpPr>
          <p:nvPr>
            <p:ph type="body" idx="4294967295"/>
          </p:nvPr>
        </p:nvSpPr>
        <p:spPr/>
        <p:txBody>
          <a:bodyPr/>
          <a:lstStyle/>
          <a:p>
            <a:pPr marL="0" indent="0" eaLnBrk="1" hangingPunct="1">
              <a:buNone/>
            </a:pPr>
            <a:r>
              <a:rPr lang="it-IT" altLang="it-IT" b="1" u="sng" dirty="0" smtClean="0"/>
              <a:t>Art. 57</a:t>
            </a:r>
            <a:r>
              <a:rPr lang="it-IT" altLang="it-IT" dirty="0" smtClean="0"/>
              <a:t>  - </a:t>
            </a:r>
            <a:r>
              <a:rPr lang="it-IT" altLang="it-IT" sz="2800" b="1" dirty="0" smtClean="0"/>
              <a:t>Comunità Socio–Riabilitativa (Dopo di Noi):</a:t>
            </a:r>
            <a:endParaRPr lang="it-IT" altLang="it-IT" sz="2800" dirty="0" smtClean="0"/>
          </a:p>
          <a:p>
            <a:pPr marL="0" indent="0" eaLnBrk="1" hangingPunct="1">
              <a:buNone/>
            </a:pPr>
            <a:r>
              <a:rPr lang="it-IT" sz="2000" dirty="0" smtClean="0"/>
              <a:t>La </a:t>
            </a:r>
            <a:r>
              <a:rPr lang="it-IT" sz="2000" dirty="0"/>
              <a:t>comunità socio-riabilitativa è </a:t>
            </a:r>
            <a:r>
              <a:rPr lang="it-IT" sz="2000" dirty="0" smtClean="0"/>
              <a:t>una struttura </a:t>
            </a:r>
            <a:r>
              <a:rPr lang="it-IT" sz="2000" dirty="0"/>
              <a:t>residenziale socio-assistenziale a carattere comunitario destinata a </a:t>
            </a:r>
            <a:r>
              <a:rPr lang="it-IT" sz="2000" dirty="0" smtClean="0"/>
              <a:t>soggetti </a:t>
            </a:r>
            <a:r>
              <a:rPr lang="it-IT" sz="2000" dirty="0"/>
              <a:t>maggiorenni, in età compresa tra i 18 e i 64 anni, in situazione di handicap fisico, intellettivo e sensoriale, privi del sostegno familiare o per i quali la permanenza nel nucleo familiare sia valutata temporaneamente o definitivamente impossibile o contrastante con il progetto individuale.</a:t>
            </a:r>
            <a:endParaRPr lang="it-IT" altLang="it-IT" sz="2000" dirty="0" smtClean="0"/>
          </a:p>
          <a:p>
            <a:pPr algn="just" eaLnBrk="1" hangingPunct="1">
              <a:buFont typeface="Wingdings" panose="05000000000000000000" pitchFamily="2" charset="2"/>
              <a:buChar char="v"/>
            </a:pPr>
            <a:endParaRPr lang="it-IT" altLang="it-IT" sz="2000" dirty="0" smtClean="0"/>
          </a:p>
          <a:p>
            <a:pPr algn="just" eaLnBrk="1" hangingPunct="1">
              <a:buFont typeface="Wingdings" panose="05000000000000000000" pitchFamily="2" charset="2"/>
              <a:buChar char="v"/>
            </a:pPr>
            <a:r>
              <a:rPr lang="it-IT" altLang="it-IT" sz="2000" b="1" dirty="0" smtClean="0"/>
              <a:t>Per questa tipologia di servizio non emergono forti criticità, le strutture sono presenti prevalentemente nella zona del nord-ovest  barese,  dei 288 posti disponibili  per tutta la Asl Bari sono occupati il 18% e  non si registrano liste d’attesa. </a:t>
            </a:r>
          </a:p>
        </p:txBody>
      </p:sp>
      <p:sp>
        <p:nvSpPr>
          <p:cNvPr id="3" name="Rettangolo 2"/>
          <p:cNvSpPr/>
          <p:nvPr/>
        </p:nvSpPr>
        <p:spPr>
          <a:xfrm>
            <a:off x="748735" y="404664"/>
            <a:ext cx="7798930" cy="707886"/>
          </a:xfrm>
          <a:prstGeom prst="rect">
            <a:avLst/>
          </a:prstGeom>
        </p:spPr>
        <p:txBody>
          <a:bodyPr wrap="none">
            <a:spAutoFit/>
          </a:bodyPr>
          <a:lstStyle/>
          <a:p>
            <a:pPr marL="0" indent="0" eaLnBrk="1" hangingPunct="1">
              <a:buNone/>
            </a:pPr>
            <a:r>
              <a:rPr lang="it-IT" sz="4000" b="1" dirty="0">
                <a:ln w="22225">
                  <a:solidFill>
                    <a:schemeClr val="accent2"/>
                  </a:solidFill>
                  <a:prstDash val="solid"/>
                </a:ln>
                <a:solidFill>
                  <a:schemeClr val="accent2">
                    <a:lumMod val="40000"/>
                    <a:lumOff val="60000"/>
                  </a:schemeClr>
                </a:solidFill>
              </a:rPr>
              <a:t>La rete dei servizi sociosanitari</a:t>
            </a:r>
          </a:p>
        </p:txBody>
      </p:sp>
    </p:spTree>
  </p:cSld>
  <p:clrMapOvr>
    <a:masterClrMapping/>
  </p:clrMapOvr>
  <p:transition spd="slow">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3"/>
          <p:cNvSpPr>
            <a:spLocks noGrp="1"/>
          </p:cNvSpPr>
          <p:nvPr>
            <p:ph type="body" idx="4294967295"/>
          </p:nvPr>
        </p:nvSpPr>
        <p:spPr>
          <a:xfrm>
            <a:off x="251520" y="1142466"/>
            <a:ext cx="8686800" cy="5454885"/>
          </a:xfrm>
        </p:spPr>
        <p:txBody>
          <a:bodyPr/>
          <a:lstStyle/>
          <a:p>
            <a:pPr marL="0" indent="0" algn="just" eaLnBrk="1" hangingPunct="1">
              <a:buFont typeface="Wingdings 2" panose="05020102010507070707" pitchFamily="18" charset="2"/>
              <a:buNone/>
            </a:pPr>
            <a:r>
              <a:rPr lang="it-IT" altLang="it-IT" sz="2800" b="1" u="sng" dirty="0" smtClean="0"/>
              <a:t>Art. 58</a:t>
            </a:r>
            <a:r>
              <a:rPr lang="it-IT" altLang="it-IT" sz="2800" b="1" dirty="0" smtClean="0"/>
              <a:t>  - Residenza  </a:t>
            </a:r>
            <a:r>
              <a:rPr lang="it-IT" altLang="it-IT" sz="2800" b="1" dirty="0"/>
              <a:t>S</a:t>
            </a:r>
            <a:r>
              <a:rPr lang="it-IT" altLang="it-IT" sz="2800" b="1" dirty="0" smtClean="0"/>
              <a:t>ociosanitaria </a:t>
            </a:r>
            <a:r>
              <a:rPr lang="it-IT" altLang="it-IT" sz="2800" b="1" dirty="0"/>
              <a:t>A</a:t>
            </a:r>
            <a:r>
              <a:rPr lang="it-IT" altLang="it-IT" sz="2800" b="1" dirty="0" smtClean="0"/>
              <a:t>ssistenziale per diversamente abili:</a:t>
            </a:r>
          </a:p>
          <a:p>
            <a:pPr marL="0" indent="0" algn="just" eaLnBrk="1" hangingPunct="1">
              <a:buNone/>
            </a:pPr>
            <a:r>
              <a:rPr lang="it-IT" sz="2000" dirty="0" smtClean="0"/>
              <a:t>La </a:t>
            </a:r>
            <a:r>
              <a:rPr lang="it-IT" sz="2000" dirty="0"/>
              <a:t>residenza sociosanitaria assistenziale, di seguito denominata RSSA, eroga prevalentemente servizi socioassistenziali a persone in situazione di handicap con gravi deficit psico-fisici, in età compresa tra i 18 e i 64 anni, che non necessitano di prestazioni sanitarie complesse in RSA, ma che richiedono un alto grado di assistenza alla persona con interventi di tipo educativo, assistenziale e riabilitativo a elevata integrazione socio-sanitaria, che non sono in grado di condurre una vita autonoma e le cui patologie, non in fase acuta, non possono far prevedere che limitati livelli di recuperabilità dell’autonomia e non possono essere assistite a domicilio</a:t>
            </a:r>
            <a:r>
              <a:rPr lang="it-IT" sz="2000" dirty="0" smtClean="0"/>
              <a:t>.</a:t>
            </a:r>
          </a:p>
          <a:p>
            <a:pPr marL="0" indent="0" eaLnBrk="1" hangingPunct="1">
              <a:buNone/>
            </a:pPr>
            <a:endParaRPr lang="it-IT" altLang="it-IT" sz="2000" b="1" dirty="0" smtClean="0"/>
          </a:p>
          <a:p>
            <a:pPr algn="just" eaLnBrk="1" hangingPunct="1">
              <a:buFont typeface="Wingdings" panose="05000000000000000000" pitchFamily="2" charset="2"/>
              <a:buChar char="v"/>
            </a:pPr>
            <a:r>
              <a:rPr lang="it-IT" altLang="it-IT" sz="2000" b="1" dirty="0" smtClean="0"/>
              <a:t>per questa tipologia di servizio ci sono alcune  criticità, le strutture sono presenti prevalentemente nella zona del nord-est  barese,  dei 280 posti disponibili  per tutta la Asl/</a:t>
            </a:r>
            <a:r>
              <a:rPr lang="it-IT" altLang="it-IT" sz="2000" b="1" dirty="0" err="1" smtClean="0"/>
              <a:t>Ba</a:t>
            </a:r>
            <a:r>
              <a:rPr lang="it-IT" altLang="it-IT" sz="2000" b="1" dirty="0" smtClean="0"/>
              <a:t> sono occupati il 50% e nel 20% delle strutture si registrano esigue liste d’attesa. </a:t>
            </a:r>
          </a:p>
        </p:txBody>
      </p:sp>
      <p:sp>
        <p:nvSpPr>
          <p:cNvPr id="4" name="Rettangolo 3"/>
          <p:cNvSpPr/>
          <p:nvPr/>
        </p:nvSpPr>
        <p:spPr>
          <a:xfrm>
            <a:off x="611560" y="404664"/>
            <a:ext cx="7798930" cy="707886"/>
          </a:xfrm>
          <a:prstGeom prst="rect">
            <a:avLst/>
          </a:prstGeom>
        </p:spPr>
        <p:txBody>
          <a:bodyPr wrap="none">
            <a:spAutoFit/>
          </a:bodyPr>
          <a:lstStyle/>
          <a:p>
            <a:pPr marL="0" indent="0" eaLnBrk="1" hangingPunct="1">
              <a:buNone/>
            </a:pPr>
            <a:r>
              <a:rPr lang="it-IT" sz="4000" b="1" dirty="0">
                <a:ln w="22225">
                  <a:solidFill>
                    <a:schemeClr val="accent2"/>
                  </a:solidFill>
                  <a:prstDash val="solid"/>
                </a:ln>
                <a:solidFill>
                  <a:schemeClr val="accent2">
                    <a:lumMod val="40000"/>
                    <a:lumOff val="60000"/>
                  </a:schemeClr>
                </a:solidFill>
              </a:rPr>
              <a:t>La rete dei servizi sociosanitari</a:t>
            </a:r>
          </a:p>
        </p:txBody>
      </p:sp>
    </p:spTree>
  </p:cSld>
  <p:clrMapOvr>
    <a:masterClrMapping/>
  </p:clrMapOvr>
  <p:transition spd="slow">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3"/>
          <p:cNvSpPr>
            <a:spLocks noGrp="1"/>
          </p:cNvSpPr>
          <p:nvPr>
            <p:ph type="body" idx="4294967295"/>
          </p:nvPr>
        </p:nvSpPr>
        <p:spPr>
          <a:xfrm>
            <a:off x="179512" y="1320050"/>
            <a:ext cx="8856984" cy="5133286"/>
          </a:xfrm>
        </p:spPr>
        <p:txBody>
          <a:bodyPr/>
          <a:lstStyle/>
          <a:p>
            <a:pPr marL="0" indent="0" algn="just" eaLnBrk="1" hangingPunct="1">
              <a:lnSpc>
                <a:spcPct val="80000"/>
              </a:lnSpc>
              <a:buFont typeface="Wingdings 2" panose="05020102010507070707" pitchFamily="18" charset="2"/>
              <a:buNone/>
              <a:defRPr/>
            </a:pPr>
            <a:r>
              <a:rPr lang="it-IT" sz="2000" b="1" u="sng" dirty="0" smtClean="0"/>
              <a:t>Art. 60</a:t>
            </a:r>
            <a:r>
              <a:rPr lang="it-IT" sz="2000" b="1" dirty="0" smtClean="0"/>
              <a:t>  - Centro diurno socio-educativo e riabilitativo </a:t>
            </a:r>
          </a:p>
          <a:p>
            <a:pPr marL="0" indent="0" algn="just" eaLnBrk="1" hangingPunct="1">
              <a:lnSpc>
                <a:spcPct val="80000"/>
              </a:lnSpc>
              <a:buNone/>
              <a:defRPr/>
            </a:pPr>
            <a:r>
              <a:rPr lang="it-IT" sz="2000" dirty="0"/>
              <a:t>Il centro diurno socio-educativo, anche all’interno o in collegamento con le strutture di cui ai commi 3 e 4 dell’art. 42 della legge, è struttura socio- 61 Come modificato dall’art. 3, comma 1, del Regolamento Regionale 10 febbraio 2010, n. 7 assistenziale a ciclo diurno finalizzata al mantenimento e al recupero dei livelli di autonomia della persona e al sostegno della famiglia. Il centro è destinato a soggetti diversamente abili, tra i 6 e i 64 anni, anche psicosensoriali, con notevole compromissione delle autonomie funzionali, che necessitano di prestazioni riabilitative di carattere </a:t>
            </a:r>
            <a:r>
              <a:rPr lang="it-IT" sz="2000" dirty="0" smtClean="0"/>
              <a:t>sociosanitario.</a:t>
            </a:r>
          </a:p>
          <a:p>
            <a:pPr marL="0" indent="0" algn="just" eaLnBrk="1" hangingPunct="1">
              <a:lnSpc>
                <a:spcPct val="80000"/>
              </a:lnSpc>
              <a:buNone/>
              <a:defRPr/>
            </a:pPr>
            <a:endParaRPr lang="it-IT" sz="2000" b="1" dirty="0" smtClean="0"/>
          </a:p>
          <a:p>
            <a:pPr marL="0" indent="0" algn="just" eaLnBrk="1" hangingPunct="1">
              <a:lnSpc>
                <a:spcPct val="80000"/>
              </a:lnSpc>
              <a:buFont typeface="Wingdings 2" panose="05020102010507070707" pitchFamily="18" charset="2"/>
              <a:buNone/>
              <a:defRPr/>
            </a:pPr>
            <a:r>
              <a:rPr lang="it-IT" sz="2000" b="1" u="sng" dirty="0" smtClean="0"/>
              <a:t>Art. 60  ter </a:t>
            </a:r>
            <a:r>
              <a:rPr lang="it-IT" sz="2000" b="1" dirty="0" smtClean="0"/>
              <a:t>- Centro diurno per demenze </a:t>
            </a:r>
          </a:p>
          <a:p>
            <a:pPr marL="0" indent="0" algn="just" eaLnBrk="1" hangingPunct="1">
              <a:lnSpc>
                <a:spcPct val="80000"/>
              </a:lnSpc>
              <a:buNone/>
              <a:defRPr/>
            </a:pPr>
            <a:r>
              <a:rPr lang="it-IT" sz="2000" dirty="0"/>
              <a:t>Il centro diurno demenze è una struttura socio-sanitaria a ciclo diurno finalizzata all’accoglienza di soggetti in condizione di non autosufficienza, che per il loro declino cognitivo e funzionale esprimono bisogni non sufficientemente gestibili a domicilio per l’intero arco della giornata. Il centro è destinato a soggetti affetti da demenza associata o meno a disturbi del comportamento, non affetti da gravi deficit motori, gestibili in regime di </a:t>
            </a:r>
            <a:r>
              <a:rPr lang="it-IT" sz="2000" dirty="0" err="1"/>
              <a:t>semiresidenzialità</a:t>
            </a:r>
            <a:r>
              <a:rPr lang="it-IT" sz="2000" dirty="0"/>
              <a:t>, capaci di trarre profitto da un intervento integrato, così come definito dal rispettivo Piano assistenziale individualizzato (PAI).</a:t>
            </a:r>
            <a:endParaRPr lang="it-IT" sz="2000" b="1" dirty="0" smtClean="0"/>
          </a:p>
        </p:txBody>
      </p:sp>
      <p:sp>
        <p:nvSpPr>
          <p:cNvPr id="5" name="Rettangolo 4"/>
          <p:cNvSpPr/>
          <p:nvPr/>
        </p:nvSpPr>
        <p:spPr>
          <a:xfrm>
            <a:off x="611560" y="404664"/>
            <a:ext cx="7798930" cy="707886"/>
          </a:xfrm>
          <a:prstGeom prst="rect">
            <a:avLst/>
          </a:prstGeom>
        </p:spPr>
        <p:txBody>
          <a:bodyPr wrap="none">
            <a:spAutoFit/>
          </a:bodyPr>
          <a:lstStyle/>
          <a:p>
            <a:pPr marL="0" indent="0" eaLnBrk="1" hangingPunct="1">
              <a:buNone/>
            </a:pPr>
            <a:r>
              <a:rPr lang="it-IT" sz="4000" b="1" dirty="0">
                <a:ln w="22225">
                  <a:solidFill>
                    <a:schemeClr val="accent2"/>
                  </a:solidFill>
                  <a:prstDash val="solid"/>
                </a:ln>
                <a:solidFill>
                  <a:schemeClr val="accent2">
                    <a:lumMod val="40000"/>
                    <a:lumOff val="60000"/>
                  </a:schemeClr>
                </a:solidFill>
              </a:rPr>
              <a:t>La rete dei servizi sociosanitari</a:t>
            </a:r>
          </a:p>
        </p:txBody>
      </p:sp>
    </p:spTree>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p:cNvSpPr>
          <p:nvPr>
            <p:ph type="body" idx="4294967295"/>
          </p:nvPr>
        </p:nvSpPr>
        <p:spPr>
          <a:xfrm>
            <a:off x="107950" y="1554163"/>
            <a:ext cx="8928100" cy="4970462"/>
          </a:xfrm>
        </p:spPr>
        <p:txBody>
          <a:bodyPr/>
          <a:lstStyle/>
          <a:p>
            <a:pPr marL="0" indent="0" algn="just" eaLnBrk="1" hangingPunct="1">
              <a:lnSpc>
                <a:spcPct val="90000"/>
              </a:lnSpc>
              <a:buClrTx/>
              <a:buSzPct val="100000"/>
              <a:buFont typeface="Wingdings 2" panose="05020102010507070707" pitchFamily="18" charset="2"/>
              <a:buNone/>
              <a:defRPr/>
            </a:pPr>
            <a:r>
              <a:rPr lang="it-IT" sz="2200" dirty="0" smtClean="0"/>
              <a:t>Nei servizi alla persona, l’integrazione è una questione </a:t>
            </a:r>
            <a:r>
              <a:rPr lang="it-IT" sz="2200" b="1" dirty="0" smtClean="0"/>
              <a:t>tecnica</a:t>
            </a:r>
            <a:r>
              <a:rPr lang="it-IT" sz="2200" dirty="0" smtClean="0"/>
              <a:t> e </a:t>
            </a:r>
            <a:r>
              <a:rPr lang="it-IT" sz="2200" b="1" dirty="0" smtClean="0"/>
              <a:t>strategica</a:t>
            </a:r>
            <a:r>
              <a:rPr lang="it-IT" sz="2200" dirty="0" smtClean="0"/>
              <a:t>.</a:t>
            </a:r>
          </a:p>
          <a:p>
            <a:pPr marL="0" indent="0" algn="just" eaLnBrk="1" hangingPunct="1">
              <a:lnSpc>
                <a:spcPct val="90000"/>
              </a:lnSpc>
              <a:buClrTx/>
              <a:buSzPct val="100000"/>
              <a:buFont typeface="Wingdings 2" panose="05020102010507070707" pitchFamily="18" charset="2"/>
              <a:buNone/>
              <a:defRPr/>
            </a:pPr>
            <a:r>
              <a:rPr lang="it-IT" sz="2200" dirty="0"/>
              <a:t>E</a:t>
            </a:r>
            <a:r>
              <a:rPr lang="it-IT" sz="2200" dirty="0" smtClean="0"/>
              <a:t>ntra in campo e diventa strumento indispensabile quando la natura, la  dimensione e la complessità dei problemi che vengono rilevati su un territorio, richiedono multi professionalità, per affrontarli con connesse capacità di integrazione delle  risorse e delle  responsabilità che attengono:</a:t>
            </a:r>
          </a:p>
          <a:p>
            <a:pPr algn="just" eaLnBrk="1" hangingPunct="1">
              <a:lnSpc>
                <a:spcPct val="90000"/>
              </a:lnSpc>
              <a:buClrTx/>
              <a:buSzPct val="100000"/>
              <a:buFont typeface="Wingdings" pitchFamily="2" charset="2"/>
              <a:buChar char="Ø"/>
              <a:defRPr/>
            </a:pPr>
            <a:r>
              <a:rPr lang="it-IT" sz="2200" dirty="0" smtClean="0"/>
              <a:t>alla capacità dei  diversi centri di responsabilità  di condividere  obiettivi, risorse e responsabilità per conseguire i risultati attesi;</a:t>
            </a:r>
          </a:p>
          <a:p>
            <a:pPr algn="just" eaLnBrk="1" hangingPunct="1">
              <a:lnSpc>
                <a:spcPct val="90000"/>
              </a:lnSpc>
              <a:buClrTx/>
              <a:buSzPct val="100000"/>
              <a:buFont typeface="Wingdings" pitchFamily="2" charset="2"/>
              <a:buChar char="Ø"/>
              <a:defRPr/>
            </a:pPr>
            <a:r>
              <a:rPr lang="it-IT" sz="2200" dirty="0" smtClean="0"/>
              <a:t>alla integrazione delle abilità, competenze e </a:t>
            </a:r>
            <a:r>
              <a:rPr lang="it-IT" sz="2200" dirty="0" err="1" smtClean="0"/>
              <a:t>saperi</a:t>
            </a:r>
            <a:r>
              <a:rPr lang="it-IT" sz="2200" dirty="0" smtClean="0"/>
              <a:t> che insieme producono la capacità di affrontare i problemi.</a:t>
            </a:r>
          </a:p>
          <a:p>
            <a:pPr marL="0" indent="0" algn="just" eaLnBrk="1" hangingPunct="1">
              <a:lnSpc>
                <a:spcPct val="90000"/>
              </a:lnSpc>
              <a:buClrTx/>
              <a:buSzPct val="100000"/>
              <a:buFont typeface="Wingdings 2" panose="05020102010507070707" pitchFamily="18" charset="2"/>
              <a:buNone/>
              <a:defRPr/>
            </a:pPr>
            <a:endParaRPr lang="it-IT" sz="2400" b="1" i="1" dirty="0" smtClean="0"/>
          </a:p>
          <a:p>
            <a:pPr marL="0" indent="0" algn="just">
              <a:buNone/>
            </a:pPr>
            <a:r>
              <a:rPr lang="it-IT" sz="2000" b="1" i="1" dirty="0" smtClean="0"/>
              <a:t>In </a:t>
            </a:r>
            <a:r>
              <a:rPr lang="it-IT" sz="2000" b="1" i="1" dirty="0"/>
              <a:t>campo socio-sanitario l’integrazione è un mezzo ed una </a:t>
            </a:r>
            <a:r>
              <a:rPr lang="it-IT" sz="2000" b="1" i="1" dirty="0" smtClean="0"/>
              <a:t>condizione necessaria </a:t>
            </a:r>
            <a:r>
              <a:rPr lang="it-IT" sz="2000" b="1" i="1" dirty="0"/>
              <a:t>per offrire una risposta  ai bisogni  e al loro superamento.</a:t>
            </a:r>
          </a:p>
          <a:p>
            <a:pPr algn="just" eaLnBrk="1" hangingPunct="1">
              <a:lnSpc>
                <a:spcPct val="90000"/>
              </a:lnSpc>
              <a:buFont typeface="Wingdings" pitchFamily="2" charset="2"/>
              <a:buChar char="Ø"/>
              <a:defRPr/>
            </a:pPr>
            <a:endParaRPr lang="it-IT" sz="2000" dirty="0" smtClean="0"/>
          </a:p>
        </p:txBody>
      </p:sp>
      <p:sp>
        <p:nvSpPr>
          <p:cNvPr id="3" name="Rettangolo 2"/>
          <p:cNvSpPr/>
          <p:nvPr/>
        </p:nvSpPr>
        <p:spPr>
          <a:xfrm>
            <a:off x="1043608" y="404664"/>
            <a:ext cx="7203510" cy="830997"/>
          </a:xfrm>
          <a:prstGeom prst="rect">
            <a:avLst/>
          </a:prstGeom>
          <a:noFill/>
        </p:spPr>
        <p:txBody>
          <a:bodyPr wrap="none" lIns="91440" tIns="45720" rIns="91440" bIns="45720">
            <a:spAutoFit/>
          </a:bodyPr>
          <a:lstStyle/>
          <a:p>
            <a:pPr algn="ctr"/>
            <a:r>
              <a:rPr lang="it-IT" altLang="it-IT" sz="2400" b="1" cap="none" spc="0" dirty="0" smtClean="0">
                <a:ln w="22225">
                  <a:solidFill>
                    <a:schemeClr val="accent2"/>
                  </a:solidFill>
                  <a:prstDash val="solid"/>
                </a:ln>
                <a:solidFill>
                  <a:schemeClr val="accent2">
                    <a:lumMod val="40000"/>
                    <a:lumOff val="60000"/>
                  </a:schemeClr>
                </a:solidFill>
                <a:effectLst/>
              </a:rPr>
              <a:t>IL SISTEMA INTEGRATO </a:t>
            </a:r>
            <a:br>
              <a:rPr lang="it-IT" altLang="it-IT" sz="2400" b="1" cap="none" spc="0" dirty="0" smtClean="0">
                <a:ln w="22225">
                  <a:solidFill>
                    <a:schemeClr val="accent2"/>
                  </a:solidFill>
                  <a:prstDash val="solid"/>
                </a:ln>
                <a:solidFill>
                  <a:schemeClr val="accent2">
                    <a:lumMod val="40000"/>
                    <a:lumOff val="60000"/>
                  </a:schemeClr>
                </a:solidFill>
                <a:effectLst/>
              </a:rPr>
            </a:br>
            <a:r>
              <a:rPr lang="it-IT" altLang="it-IT" sz="2400" b="1" cap="none" spc="0" dirty="0" smtClean="0">
                <a:ln w="22225">
                  <a:solidFill>
                    <a:schemeClr val="accent2"/>
                  </a:solidFill>
                  <a:prstDash val="solid"/>
                </a:ln>
                <a:solidFill>
                  <a:schemeClr val="accent2">
                    <a:lumMod val="40000"/>
                    <a:lumOff val="60000"/>
                  </a:schemeClr>
                </a:solidFill>
                <a:effectLst/>
              </a:rPr>
              <a:t>DEI SERVIZI SOCIO-SANITARI DELLA ASL BARI</a:t>
            </a:r>
            <a:endParaRPr lang="it-IT" sz="2400" b="1" cap="none" spc="0" dirty="0">
              <a:ln w="22225">
                <a:solidFill>
                  <a:schemeClr val="accent2"/>
                </a:solidFill>
                <a:prstDash val="solid"/>
              </a:ln>
              <a:solidFill>
                <a:schemeClr val="accent2">
                  <a:lumMod val="40000"/>
                  <a:lumOff val="60000"/>
                </a:schemeClr>
              </a:solidFill>
              <a:effectLst/>
            </a:endParaRPr>
          </a:p>
        </p:txBody>
      </p:sp>
    </p:spTree>
  </p:cSld>
  <p:clrMapOvr>
    <a:masterClrMapping/>
  </p:clrMapOvr>
  <p:transition spd="slow" advTm="2575">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251520" y="1052736"/>
            <a:ext cx="8686800" cy="4525962"/>
          </a:xfrm>
        </p:spPr>
        <p:txBody>
          <a:bodyPr/>
          <a:lstStyle/>
          <a:p>
            <a:pPr algn="just" eaLnBrk="1" hangingPunct="1">
              <a:lnSpc>
                <a:spcPct val="80000"/>
              </a:lnSpc>
              <a:buClrTx/>
              <a:buSzPct val="100000"/>
              <a:buFont typeface="Wingdings" pitchFamily="2" charset="2"/>
              <a:buChar char="Ø"/>
              <a:defRPr/>
            </a:pPr>
            <a:r>
              <a:rPr lang="it-IT" sz="2400" dirty="0"/>
              <a:t>per questa tipologia di servizio, le strutture sono presenti prevalentemente in tutti i Distretti/Ambiti, anche se in alcuni non soddisfano completamente il reale fabbisogno</a:t>
            </a:r>
            <a:r>
              <a:rPr lang="it-IT" sz="2400" dirty="0" smtClean="0"/>
              <a:t>.</a:t>
            </a:r>
          </a:p>
          <a:p>
            <a:pPr algn="just" eaLnBrk="1" hangingPunct="1">
              <a:lnSpc>
                <a:spcPct val="80000"/>
              </a:lnSpc>
              <a:buClrTx/>
              <a:buSzPct val="100000"/>
              <a:buFont typeface="Wingdings" pitchFamily="2" charset="2"/>
              <a:buChar char="Ø"/>
              <a:defRPr/>
            </a:pPr>
            <a:endParaRPr lang="it-IT" sz="2400" dirty="0"/>
          </a:p>
          <a:p>
            <a:pPr algn="just" eaLnBrk="1" hangingPunct="1">
              <a:lnSpc>
                <a:spcPct val="80000"/>
              </a:lnSpc>
              <a:buClrTx/>
              <a:buSzPct val="100000"/>
              <a:buFont typeface="Wingdings" pitchFamily="2" charset="2"/>
              <a:buChar char="Ø"/>
              <a:defRPr/>
            </a:pPr>
            <a:r>
              <a:rPr lang="it-IT" sz="2400" dirty="0"/>
              <a:t> Dei  748  posti disponibili  per tutta la Asl/</a:t>
            </a:r>
            <a:r>
              <a:rPr lang="it-IT" sz="2400" dirty="0" err="1"/>
              <a:t>Ba</a:t>
            </a:r>
            <a:r>
              <a:rPr lang="it-IT" sz="2400" dirty="0"/>
              <a:t> sono occupati il 75,26% e  non si registrano che  esigue liste d’attesa in particolare nei Centri ubicati nella Città di Bari</a:t>
            </a:r>
            <a:r>
              <a:rPr lang="it-IT" sz="2400" dirty="0" smtClean="0"/>
              <a:t>.</a:t>
            </a:r>
          </a:p>
          <a:p>
            <a:pPr algn="just" eaLnBrk="1" hangingPunct="1">
              <a:lnSpc>
                <a:spcPct val="80000"/>
              </a:lnSpc>
              <a:buClrTx/>
              <a:buSzPct val="100000"/>
              <a:buFont typeface="Wingdings" pitchFamily="2" charset="2"/>
              <a:buChar char="Ø"/>
              <a:defRPr/>
            </a:pPr>
            <a:endParaRPr lang="it-IT" sz="2400" dirty="0"/>
          </a:p>
          <a:p>
            <a:pPr marL="0" indent="0" eaLnBrk="1" hangingPunct="1">
              <a:lnSpc>
                <a:spcPct val="80000"/>
              </a:lnSpc>
              <a:buNone/>
              <a:defRPr/>
            </a:pPr>
            <a:r>
              <a:rPr lang="it-IT" sz="2800" dirty="0"/>
              <a:t>Si evincono però alcune  </a:t>
            </a:r>
            <a:r>
              <a:rPr lang="it-IT" sz="2800" b="1" dirty="0"/>
              <a:t>criticità</a:t>
            </a:r>
            <a:r>
              <a:rPr lang="it-IT" sz="2800" dirty="0"/>
              <a:t> : </a:t>
            </a:r>
            <a:endParaRPr lang="it-IT" sz="2800" dirty="0" smtClean="0"/>
          </a:p>
          <a:p>
            <a:pPr marL="0" indent="0" eaLnBrk="1" hangingPunct="1">
              <a:lnSpc>
                <a:spcPct val="80000"/>
              </a:lnSpc>
              <a:buNone/>
              <a:defRPr/>
            </a:pPr>
            <a:endParaRPr lang="it-IT" sz="2400" dirty="0"/>
          </a:p>
          <a:p>
            <a:pPr algn="just" eaLnBrk="1" hangingPunct="1">
              <a:lnSpc>
                <a:spcPct val="80000"/>
              </a:lnSpc>
              <a:buClrTx/>
              <a:buSzPct val="100000"/>
              <a:buFont typeface="Wingdings" panose="05000000000000000000" pitchFamily="2" charset="2"/>
              <a:buChar char="q"/>
              <a:defRPr/>
            </a:pPr>
            <a:r>
              <a:rPr lang="it-IT" sz="2400" dirty="0"/>
              <a:t>nel Distretto della Città metropolitana la disponibilità di inserimento  risulta  superata del 2,5%, mentre in altri Distretti/Ambiti emerge una domanda  di gran lunga inferiore</a:t>
            </a:r>
            <a:r>
              <a:rPr lang="it-IT" sz="2400" dirty="0" smtClean="0"/>
              <a:t>;</a:t>
            </a:r>
          </a:p>
          <a:p>
            <a:pPr algn="just" eaLnBrk="1" hangingPunct="1">
              <a:lnSpc>
                <a:spcPct val="80000"/>
              </a:lnSpc>
              <a:buClrTx/>
              <a:buSzPct val="100000"/>
              <a:buFont typeface="Wingdings" panose="05000000000000000000" pitchFamily="2" charset="2"/>
              <a:buChar char="q"/>
              <a:defRPr/>
            </a:pPr>
            <a:endParaRPr lang="it-IT" sz="2400" dirty="0"/>
          </a:p>
          <a:p>
            <a:pPr algn="just" eaLnBrk="1" hangingPunct="1">
              <a:lnSpc>
                <a:spcPct val="80000"/>
              </a:lnSpc>
              <a:buClrTx/>
              <a:buSzPct val="100000"/>
              <a:buFont typeface="Wingdings" panose="05000000000000000000" pitchFamily="2" charset="2"/>
              <a:buChar char="q"/>
              <a:defRPr/>
            </a:pPr>
            <a:r>
              <a:rPr lang="it-IT" sz="2400" dirty="0"/>
              <a:t>le liste d’attesa sono il risultato della mancanza di fondi dei Comuni per la compartecipazione alle  delle quote sociali.</a:t>
            </a:r>
          </a:p>
          <a:p>
            <a:pPr>
              <a:buFont typeface="Wingdings" panose="05000000000000000000" pitchFamily="2" charset="2"/>
              <a:buChar char="q"/>
            </a:pPr>
            <a:endParaRPr lang="it-IT" sz="1100" dirty="0"/>
          </a:p>
        </p:txBody>
      </p:sp>
      <p:sp>
        <p:nvSpPr>
          <p:cNvPr id="4" name="Rettangolo 3"/>
          <p:cNvSpPr/>
          <p:nvPr/>
        </p:nvSpPr>
        <p:spPr>
          <a:xfrm>
            <a:off x="1763688" y="188640"/>
            <a:ext cx="5485637" cy="707886"/>
          </a:xfrm>
          <a:prstGeom prst="rect">
            <a:avLst/>
          </a:prstGeom>
          <a:noFill/>
        </p:spPr>
        <p:txBody>
          <a:bodyPr wrap="square" lIns="91440" tIns="45720" rIns="91440" bIns="45720">
            <a:spAutoFit/>
          </a:bodyPr>
          <a:lstStyle/>
          <a:p>
            <a:pPr algn="ctr"/>
            <a:r>
              <a:rPr lang="it-IT" sz="4000" b="1" dirty="0" smtClean="0">
                <a:ln w="22225">
                  <a:solidFill>
                    <a:schemeClr val="accent2"/>
                  </a:solidFill>
                  <a:prstDash val="solid"/>
                </a:ln>
                <a:solidFill>
                  <a:schemeClr val="accent2">
                    <a:lumMod val="40000"/>
                    <a:lumOff val="60000"/>
                  </a:schemeClr>
                </a:solidFill>
              </a:rPr>
              <a:t>Art. 60 e art. 60 ter</a:t>
            </a:r>
            <a:endParaRPr lang="it-IT" sz="40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25283113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3"/>
          <p:cNvSpPr>
            <a:spLocks noGrp="1"/>
          </p:cNvSpPr>
          <p:nvPr>
            <p:ph type="body" idx="4294967295"/>
          </p:nvPr>
        </p:nvSpPr>
        <p:spPr>
          <a:xfrm>
            <a:off x="251520" y="1268760"/>
            <a:ext cx="8686800" cy="4525962"/>
          </a:xfrm>
        </p:spPr>
        <p:txBody>
          <a:bodyPr/>
          <a:lstStyle/>
          <a:p>
            <a:pPr marL="0" indent="0" eaLnBrk="1" hangingPunct="1">
              <a:lnSpc>
                <a:spcPct val="80000"/>
              </a:lnSpc>
              <a:buFont typeface="Wingdings 2" panose="05020102010507070707" pitchFamily="18" charset="2"/>
              <a:buNone/>
              <a:defRPr/>
            </a:pPr>
            <a:r>
              <a:rPr lang="it-IT" sz="2800" b="1" u="sng" dirty="0" smtClean="0"/>
              <a:t>Art. 66</a:t>
            </a:r>
            <a:r>
              <a:rPr lang="it-IT" sz="2800" b="1" dirty="0" smtClean="0"/>
              <a:t> - Residenza sociosanitaria assistenziale per anziani (ex Residenza Protetta).</a:t>
            </a:r>
          </a:p>
          <a:p>
            <a:pPr marL="0" indent="0" algn="just" eaLnBrk="1" hangingPunct="1">
              <a:lnSpc>
                <a:spcPct val="80000"/>
              </a:lnSpc>
              <a:buNone/>
              <a:defRPr/>
            </a:pPr>
            <a:r>
              <a:rPr lang="it-IT" sz="2000" dirty="0"/>
              <a:t>La residenza sociosanitaria </a:t>
            </a:r>
            <a:r>
              <a:rPr lang="it-IT" sz="2000" dirty="0" smtClean="0"/>
              <a:t>assistenziale eroga </a:t>
            </a:r>
            <a:r>
              <a:rPr lang="it-IT" sz="2000" dirty="0"/>
              <a:t>prevalentemente servizi socioassistenziali a persone anziane, in età superiore ai 64 anni, con gravi deficit psico-fisici, nonché persone affette da demenze senili, che non necessitano di prestazioni sanitarie complesse, ma che richiedono un alto grado di assistenza alla persona con interventi di tipo assistenziale e socioriabilitativo a elevata integrazione socio-sanitaria, che non sono in grado di condurre una vita autonoma e le cui patologie, non in fase acuta, non possono far prevedere che limitati livelli di recuperabilità dell’autonomia e non possono essere assistite a domicilio. </a:t>
            </a:r>
            <a:endParaRPr lang="it-IT" sz="2000" dirty="0" smtClean="0"/>
          </a:p>
          <a:p>
            <a:pPr marL="0" indent="0" algn="just" eaLnBrk="1" hangingPunct="1">
              <a:lnSpc>
                <a:spcPct val="80000"/>
              </a:lnSpc>
              <a:buNone/>
              <a:defRPr/>
            </a:pPr>
            <a:endParaRPr lang="it-IT" sz="2000" b="1" dirty="0" smtClean="0"/>
          </a:p>
          <a:p>
            <a:pPr algn="just" eaLnBrk="1" hangingPunct="1">
              <a:lnSpc>
                <a:spcPct val="80000"/>
              </a:lnSpc>
              <a:buClrTx/>
              <a:buFont typeface="Wingdings" panose="05000000000000000000" pitchFamily="2" charset="2"/>
              <a:buChar char="q"/>
              <a:defRPr/>
            </a:pPr>
            <a:r>
              <a:rPr lang="it-IT" sz="2000" b="1" dirty="0" smtClean="0"/>
              <a:t>per questa tipologia di servizio, sono  disponibili 877 posti, dei quali  ad oggi contrattualizzati n.837 (con “Accordo Contrattuale Tipo” definito dalla Regione Puglia con DGR n. 484/2002) con 17 strutture;</a:t>
            </a:r>
          </a:p>
          <a:p>
            <a:pPr algn="just" eaLnBrk="1" hangingPunct="1">
              <a:lnSpc>
                <a:spcPct val="80000"/>
              </a:lnSpc>
              <a:buClrTx/>
              <a:buFont typeface="Wingdings" panose="05000000000000000000" pitchFamily="2" charset="2"/>
              <a:buChar char="q"/>
              <a:defRPr/>
            </a:pPr>
            <a:r>
              <a:rPr lang="it-IT" sz="2000" b="1" dirty="0" smtClean="0"/>
              <a:t>questa tipologia di servizio è divisa  in due grandi gruppi: il primo gruppo  costituito da strutture in accordo contrattuale ex Regolamento Regionale 1/2007, e il secondo gruppo con convenzioni o accordi riferiti all’inserimento di singolo paziente.</a:t>
            </a:r>
          </a:p>
          <a:p>
            <a:pPr algn="just" eaLnBrk="1" hangingPunct="1">
              <a:lnSpc>
                <a:spcPct val="80000"/>
              </a:lnSpc>
              <a:buFont typeface="Wingdings 2" panose="05020102010507070707" pitchFamily="18" charset="2"/>
              <a:buNone/>
              <a:defRPr/>
            </a:pPr>
            <a:r>
              <a:rPr lang="it-IT" sz="2800" b="1" dirty="0" smtClean="0"/>
              <a:t>    </a:t>
            </a:r>
          </a:p>
        </p:txBody>
      </p:sp>
      <p:sp>
        <p:nvSpPr>
          <p:cNvPr id="4" name="Rettangolo 3"/>
          <p:cNvSpPr/>
          <p:nvPr/>
        </p:nvSpPr>
        <p:spPr>
          <a:xfrm>
            <a:off x="611560" y="404664"/>
            <a:ext cx="7798930" cy="707886"/>
          </a:xfrm>
          <a:prstGeom prst="rect">
            <a:avLst/>
          </a:prstGeom>
        </p:spPr>
        <p:txBody>
          <a:bodyPr wrap="none">
            <a:spAutoFit/>
          </a:bodyPr>
          <a:lstStyle/>
          <a:p>
            <a:pPr marL="0" indent="0" eaLnBrk="1" hangingPunct="1">
              <a:buNone/>
            </a:pPr>
            <a:r>
              <a:rPr lang="it-IT" sz="4000" b="1" dirty="0">
                <a:ln w="22225">
                  <a:solidFill>
                    <a:schemeClr val="accent2"/>
                  </a:solidFill>
                  <a:prstDash val="solid"/>
                </a:ln>
                <a:solidFill>
                  <a:schemeClr val="accent2">
                    <a:lumMod val="40000"/>
                    <a:lumOff val="60000"/>
                  </a:schemeClr>
                </a:solidFill>
              </a:rPr>
              <a:t>La rete dei servizi sociosanitari</a:t>
            </a:r>
          </a:p>
        </p:txBody>
      </p:sp>
    </p:spTree>
  </p:cSld>
  <p:clrMapOvr>
    <a:masterClrMapping/>
  </p:clrMapOvr>
  <p:transition spd="slow">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04800" y="457200"/>
            <a:ext cx="8686800" cy="3835400"/>
          </a:xfrm>
        </p:spPr>
        <p:txBody>
          <a:bodyPr/>
          <a:lstStyle/>
          <a:p>
            <a:pPr>
              <a:defRPr/>
            </a:pPr>
            <a:endParaRPr lang="it-IT" dirty="0"/>
          </a:p>
        </p:txBody>
      </p:sp>
      <p:graphicFrame>
        <p:nvGraphicFramePr>
          <p:cNvPr id="4" name="Segnaposto contenuto 3"/>
          <p:cNvGraphicFramePr>
            <a:graphicFrameLocks noGrp="1"/>
          </p:cNvGraphicFramePr>
          <p:nvPr>
            <p:ph idx="1"/>
          </p:nvPr>
        </p:nvGraphicFramePr>
        <p:xfrm>
          <a:off x="300038" y="1052513"/>
          <a:ext cx="8686795" cy="4392612"/>
        </p:xfrm>
        <a:graphic>
          <a:graphicData uri="http://schemas.openxmlformats.org/drawingml/2006/table">
            <a:tbl>
              <a:tblPr firstRow="1" bandRow="1">
                <a:tableStyleId>{5C22544A-7EE6-4342-B048-85BDC9FD1C3A}</a:tableStyleId>
              </a:tblPr>
              <a:tblGrid>
                <a:gridCol w="672101">
                  <a:extLst>
                    <a:ext uri="{9D8B030D-6E8A-4147-A177-3AD203B41FA5}">
                      <a16:colId xmlns:a16="http://schemas.microsoft.com/office/drawing/2014/main" val="1622884598"/>
                    </a:ext>
                  </a:extLst>
                </a:gridCol>
                <a:gridCol w="664329">
                  <a:extLst>
                    <a:ext uri="{9D8B030D-6E8A-4147-A177-3AD203B41FA5}">
                      <a16:colId xmlns:a16="http://schemas.microsoft.com/office/drawing/2014/main" val="256826870"/>
                    </a:ext>
                  </a:extLst>
                </a:gridCol>
                <a:gridCol w="668215">
                  <a:extLst>
                    <a:ext uri="{9D8B030D-6E8A-4147-A177-3AD203B41FA5}">
                      <a16:colId xmlns:a16="http://schemas.microsoft.com/office/drawing/2014/main" val="2738037320"/>
                    </a:ext>
                  </a:extLst>
                </a:gridCol>
                <a:gridCol w="668215">
                  <a:extLst>
                    <a:ext uri="{9D8B030D-6E8A-4147-A177-3AD203B41FA5}">
                      <a16:colId xmlns:a16="http://schemas.microsoft.com/office/drawing/2014/main" val="4265776084"/>
                    </a:ext>
                  </a:extLst>
                </a:gridCol>
                <a:gridCol w="668215">
                  <a:extLst>
                    <a:ext uri="{9D8B030D-6E8A-4147-A177-3AD203B41FA5}">
                      <a16:colId xmlns:a16="http://schemas.microsoft.com/office/drawing/2014/main" val="2562393835"/>
                    </a:ext>
                  </a:extLst>
                </a:gridCol>
                <a:gridCol w="668215">
                  <a:extLst>
                    <a:ext uri="{9D8B030D-6E8A-4147-A177-3AD203B41FA5}">
                      <a16:colId xmlns:a16="http://schemas.microsoft.com/office/drawing/2014/main" val="3399343430"/>
                    </a:ext>
                  </a:extLst>
                </a:gridCol>
                <a:gridCol w="623251">
                  <a:extLst>
                    <a:ext uri="{9D8B030D-6E8A-4147-A177-3AD203B41FA5}">
                      <a16:colId xmlns:a16="http://schemas.microsoft.com/office/drawing/2014/main" val="598176817"/>
                    </a:ext>
                  </a:extLst>
                </a:gridCol>
                <a:gridCol w="648072">
                  <a:extLst>
                    <a:ext uri="{9D8B030D-6E8A-4147-A177-3AD203B41FA5}">
                      <a16:colId xmlns:a16="http://schemas.microsoft.com/office/drawing/2014/main" val="2135954218"/>
                    </a:ext>
                  </a:extLst>
                </a:gridCol>
                <a:gridCol w="720080">
                  <a:extLst>
                    <a:ext uri="{9D8B030D-6E8A-4147-A177-3AD203B41FA5}">
                      <a16:colId xmlns:a16="http://schemas.microsoft.com/office/drawing/2014/main" val="2052672112"/>
                    </a:ext>
                  </a:extLst>
                </a:gridCol>
                <a:gridCol w="648072">
                  <a:extLst>
                    <a:ext uri="{9D8B030D-6E8A-4147-A177-3AD203B41FA5}">
                      <a16:colId xmlns:a16="http://schemas.microsoft.com/office/drawing/2014/main" val="1636944057"/>
                    </a:ext>
                  </a:extLst>
                </a:gridCol>
                <a:gridCol w="701600">
                  <a:extLst>
                    <a:ext uri="{9D8B030D-6E8A-4147-A177-3AD203B41FA5}">
                      <a16:colId xmlns:a16="http://schemas.microsoft.com/office/drawing/2014/main" val="3986433437"/>
                    </a:ext>
                  </a:extLst>
                </a:gridCol>
                <a:gridCol w="668215">
                  <a:extLst>
                    <a:ext uri="{9D8B030D-6E8A-4147-A177-3AD203B41FA5}">
                      <a16:colId xmlns:a16="http://schemas.microsoft.com/office/drawing/2014/main" val="4056427426"/>
                    </a:ext>
                  </a:extLst>
                </a:gridCol>
                <a:gridCol w="668215">
                  <a:extLst>
                    <a:ext uri="{9D8B030D-6E8A-4147-A177-3AD203B41FA5}">
                      <a16:colId xmlns:a16="http://schemas.microsoft.com/office/drawing/2014/main" val="1800172115"/>
                    </a:ext>
                  </a:extLst>
                </a:gridCol>
              </a:tblGrid>
              <a:tr h="955756">
                <a:tc>
                  <a:txBody>
                    <a:bodyPr/>
                    <a:lstStyle/>
                    <a:p>
                      <a:endParaRPr lang="it-IT" sz="1800"/>
                    </a:p>
                  </a:txBody>
                  <a:tcPr marT="45721" marB="45721"/>
                </a:tc>
                <a:tc>
                  <a:txBody>
                    <a:bodyPr/>
                    <a:lstStyle/>
                    <a:p>
                      <a:r>
                        <a:rPr lang="it-IT" sz="1400" dirty="0" smtClean="0"/>
                        <a:t>Prima</a:t>
                      </a:r>
                      <a:endParaRPr lang="it-IT" sz="1400" dirty="0"/>
                    </a:p>
                  </a:txBody>
                  <a:tcPr marT="45721" marB="45721"/>
                </a:tc>
                <a:tc>
                  <a:txBody>
                    <a:bodyPr/>
                    <a:lstStyle/>
                    <a:p>
                      <a:r>
                        <a:rPr lang="it-IT" sz="1400" dirty="0" smtClean="0"/>
                        <a:t>Dopo</a:t>
                      </a:r>
                      <a:endParaRPr lang="it-IT" sz="1400" dirty="0"/>
                    </a:p>
                  </a:txBody>
                  <a:tcPr marT="45721" marB="45721"/>
                </a:tc>
                <a:tc>
                  <a:txBody>
                    <a:bodyPr/>
                    <a:lstStyle/>
                    <a:p>
                      <a:r>
                        <a:rPr lang="it-IT" sz="1400" dirty="0" smtClean="0"/>
                        <a:t>Prima</a:t>
                      </a:r>
                      <a:endParaRPr lang="it-IT" sz="1400" dirty="0"/>
                    </a:p>
                  </a:txBody>
                  <a:tcPr marT="45721" marB="45721"/>
                </a:tc>
                <a:tc>
                  <a:txBody>
                    <a:bodyPr/>
                    <a:lstStyle/>
                    <a:p>
                      <a:r>
                        <a:rPr lang="it-IT" sz="1400" dirty="0" smtClean="0"/>
                        <a:t>Dopo</a:t>
                      </a:r>
                      <a:endParaRPr lang="it-IT" sz="1400" dirty="0"/>
                    </a:p>
                  </a:txBody>
                  <a:tcPr marT="45721" marB="45721"/>
                </a:tc>
                <a:tc>
                  <a:txBody>
                    <a:bodyPr/>
                    <a:lstStyle/>
                    <a:p>
                      <a:r>
                        <a:rPr lang="it-IT" sz="1400" dirty="0" smtClean="0"/>
                        <a:t>Prima</a:t>
                      </a:r>
                      <a:endParaRPr lang="it-IT" sz="1400" dirty="0"/>
                    </a:p>
                  </a:txBody>
                  <a:tcPr marT="45721" marB="45721"/>
                </a:tc>
                <a:tc>
                  <a:txBody>
                    <a:bodyPr/>
                    <a:lstStyle/>
                    <a:p>
                      <a:r>
                        <a:rPr lang="it-IT" sz="1400" dirty="0" smtClean="0"/>
                        <a:t>Dopo</a:t>
                      </a:r>
                      <a:endParaRPr lang="it-IT" sz="1400" dirty="0"/>
                    </a:p>
                  </a:txBody>
                  <a:tcPr marT="45721" marB="45721"/>
                </a:tc>
                <a:tc>
                  <a:txBody>
                    <a:bodyPr/>
                    <a:lstStyle/>
                    <a:p>
                      <a:r>
                        <a:rPr lang="it-IT" sz="1400" dirty="0" smtClean="0"/>
                        <a:t>Prima</a:t>
                      </a:r>
                      <a:endParaRPr lang="it-IT" sz="1400" dirty="0"/>
                    </a:p>
                  </a:txBody>
                  <a:tcPr marT="45721" marB="45721"/>
                </a:tc>
                <a:tc>
                  <a:txBody>
                    <a:bodyPr/>
                    <a:lstStyle/>
                    <a:p>
                      <a:r>
                        <a:rPr lang="it-IT" sz="1400" dirty="0" smtClean="0"/>
                        <a:t>Dopo</a:t>
                      </a:r>
                      <a:endParaRPr lang="it-IT" sz="1400" dirty="0"/>
                    </a:p>
                  </a:txBody>
                  <a:tcPr marT="45721" marB="45721"/>
                </a:tc>
                <a:tc>
                  <a:txBody>
                    <a:bodyPr/>
                    <a:lstStyle/>
                    <a:p>
                      <a:r>
                        <a:rPr lang="it-IT" sz="1400" dirty="0" smtClean="0"/>
                        <a:t>Prima</a:t>
                      </a:r>
                      <a:endParaRPr lang="it-IT" sz="1400" dirty="0"/>
                    </a:p>
                  </a:txBody>
                  <a:tcPr marT="45721" marB="45721"/>
                </a:tc>
                <a:tc>
                  <a:txBody>
                    <a:bodyPr/>
                    <a:lstStyle/>
                    <a:p>
                      <a:r>
                        <a:rPr lang="it-IT" sz="1400" dirty="0" smtClean="0"/>
                        <a:t>Dopo</a:t>
                      </a:r>
                      <a:endParaRPr lang="it-IT" sz="1400" dirty="0"/>
                    </a:p>
                  </a:txBody>
                  <a:tcPr marT="45721" marB="45721"/>
                </a:tc>
                <a:tc>
                  <a:txBody>
                    <a:bodyPr/>
                    <a:lstStyle/>
                    <a:p>
                      <a:r>
                        <a:rPr lang="it-IT" sz="1400" dirty="0" smtClean="0"/>
                        <a:t>Prima</a:t>
                      </a:r>
                      <a:endParaRPr lang="it-IT" sz="1400" dirty="0"/>
                    </a:p>
                  </a:txBody>
                  <a:tcPr marT="45721" marB="45721"/>
                </a:tc>
                <a:tc>
                  <a:txBody>
                    <a:bodyPr/>
                    <a:lstStyle/>
                    <a:p>
                      <a:r>
                        <a:rPr lang="it-IT" sz="1400" dirty="0" smtClean="0"/>
                        <a:t>Dopo</a:t>
                      </a:r>
                      <a:endParaRPr lang="it-IT" sz="1400" dirty="0"/>
                    </a:p>
                  </a:txBody>
                  <a:tcPr marT="45721" marB="45721"/>
                </a:tc>
                <a:extLst>
                  <a:ext uri="{0D108BD9-81ED-4DB2-BD59-A6C34878D82A}">
                    <a16:rowId xmlns:a16="http://schemas.microsoft.com/office/drawing/2014/main" val="2506852710"/>
                  </a:ext>
                </a:extLst>
              </a:tr>
              <a:tr h="699511">
                <a:tc>
                  <a:txBody>
                    <a:bodyPr/>
                    <a:lstStyle/>
                    <a:p>
                      <a:r>
                        <a:rPr lang="it-IT" sz="1000" dirty="0" smtClean="0"/>
                        <a:t>Articoli</a:t>
                      </a:r>
                      <a:endParaRPr lang="it-IT" sz="1000" dirty="0"/>
                    </a:p>
                  </a:txBody>
                  <a:tcPr marT="45721" marB="45721"/>
                </a:tc>
                <a:tc>
                  <a:txBody>
                    <a:bodyPr/>
                    <a:lstStyle/>
                    <a:p>
                      <a:r>
                        <a:rPr lang="it-IT" sz="1400" dirty="0" smtClean="0"/>
                        <a:t>57</a:t>
                      </a:r>
                      <a:endParaRPr lang="it-IT" sz="1400" dirty="0"/>
                    </a:p>
                  </a:txBody>
                  <a:tcPr marT="45721" marB="45721"/>
                </a:tc>
                <a:tc>
                  <a:txBody>
                    <a:bodyPr/>
                    <a:lstStyle/>
                    <a:p>
                      <a:r>
                        <a:rPr lang="it-IT" sz="1400" dirty="0" smtClean="0"/>
                        <a:t>57</a:t>
                      </a:r>
                      <a:endParaRPr lang="it-IT" sz="1400" dirty="0"/>
                    </a:p>
                  </a:txBody>
                  <a:tcPr marT="45721" marB="45721"/>
                </a:tc>
                <a:tc>
                  <a:txBody>
                    <a:bodyPr/>
                    <a:lstStyle/>
                    <a:p>
                      <a:r>
                        <a:rPr lang="it-IT" sz="1400" dirty="0" smtClean="0"/>
                        <a:t>58</a:t>
                      </a:r>
                      <a:endParaRPr lang="it-IT" sz="1400" dirty="0"/>
                    </a:p>
                  </a:txBody>
                  <a:tcPr marT="45721" marB="45721"/>
                </a:tc>
                <a:tc>
                  <a:txBody>
                    <a:bodyPr/>
                    <a:lstStyle/>
                    <a:p>
                      <a:r>
                        <a:rPr lang="it-IT" sz="1400" dirty="0" smtClean="0"/>
                        <a:t>58</a:t>
                      </a:r>
                      <a:endParaRPr lang="it-IT" sz="1400" dirty="0"/>
                    </a:p>
                  </a:txBody>
                  <a:tcPr marT="45721" marB="45721"/>
                </a:tc>
                <a:tc>
                  <a:txBody>
                    <a:bodyPr/>
                    <a:lstStyle/>
                    <a:p>
                      <a:r>
                        <a:rPr lang="it-IT" sz="1400" dirty="0" smtClean="0"/>
                        <a:t>60</a:t>
                      </a:r>
                      <a:endParaRPr lang="it-IT" sz="1400" dirty="0"/>
                    </a:p>
                  </a:txBody>
                  <a:tcPr marT="45721" marB="45721"/>
                </a:tc>
                <a:tc>
                  <a:txBody>
                    <a:bodyPr/>
                    <a:lstStyle/>
                    <a:p>
                      <a:r>
                        <a:rPr lang="it-IT" sz="1400" dirty="0" smtClean="0"/>
                        <a:t>60</a:t>
                      </a:r>
                      <a:endParaRPr lang="it-IT" sz="1400" dirty="0"/>
                    </a:p>
                  </a:txBody>
                  <a:tcPr marT="45721" marB="45721"/>
                </a:tc>
                <a:tc>
                  <a:txBody>
                    <a:bodyPr/>
                    <a:lstStyle/>
                    <a:p>
                      <a:r>
                        <a:rPr lang="it-IT" sz="1400" dirty="0" smtClean="0"/>
                        <a:t>60ter</a:t>
                      </a:r>
                      <a:endParaRPr lang="it-IT" sz="1400" dirty="0"/>
                    </a:p>
                  </a:txBody>
                  <a:tcPr marT="45721" marB="45721"/>
                </a:tc>
                <a:tc>
                  <a:txBody>
                    <a:bodyPr/>
                    <a:lstStyle/>
                    <a:p>
                      <a:r>
                        <a:rPr lang="it-IT" sz="1400" dirty="0" smtClean="0"/>
                        <a:t>60ter</a:t>
                      </a:r>
                      <a:endParaRPr lang="it-IT" sz="1400" dirty="0"/>
                    </a:p>
                  </a:txBody>
                  <a:tcPr marT="45721" marB="45721"/>
                </a:tc>
                <a:tc>
                  <a:txBody>
                    <a:bodyPr/>
                    <a:lstStyle/>
                    <a:p>
                      <a:r>
                        <a:rPr lang="it-IT" sz="1400" dirty="0" smtClean="0"/>
                        <a:t>66</a:t>
                      </a:r>
                      <a:endParaRPr lang="it-IT" sz="1400" dirty="0"/>
                    </a:p>
                  </a:txBody>
                  <a:tcPr marT="45721" marB="45721"/>
                </a:tc>
                <a:tc>
                  <a:txBody>
                    <a:bodyPr/>
                    <a:lstStyle/>
                    <a:p>
                      <a:r>
                        <a:rPr lang="it-IT" sz="1400" dirty="0" smtClean="0"/>
                        <a:t>66</a:t>
                      </a:r>
                      <a:endParaRPr lang="it-IT" sz="1400" dirty="0"/>
                    </a:p>
                  </a:txBody>
                  <a:tcPr marT="45721" marB="45721"/>
                </a:tc>
                <a:tc>
                  <a:txBody>
                    <a:bodyPr/>
                    <a:lstStyle/>
                    <a:p>
                      <a:r>
                        <a:rPr lang="it-IT" sz="1400" dirty="0" smtClean="0"/>
                        <a:t>RSA</a:t>
                      </a:r>
                      <a:endParaRPr lang="it-IT" sz="1400" dirty="0"/>
                    </a:p>
                  </a:txBody>
                  <a:tcPr marT="45721" marB="45721"/>
                </a:tc>
                <a:tc>
                  <a:txBody>
                    <a:bodyPr/>
                    <a:lstStyle/>
                    <a:p>
                      <a:r>
                        <a:rPr lang="it-IT" sz="1400" dirty="0" smtClean="0"/>
                        <a:t>RSA</a:t>
                      </a:r>
                      <a:endParaRPr lang="it-IT" sz="1400" dirty="0"/>
                    </a:p>
                  </a:txBody>
                  <a:tcPr marT="45721" marB="45721"/>
                </a:tc>
                <a:extLst>
                  <a:ext uri="{0D108BD9-81ED-4DB2-BD59-A6C34878D82A}">
                    <a16:rowId xmlns:a16="http://schemas.microsoft.com/office/drawing/2014/main" val="2998576947"/>
                  </a:ext>
                </a:extLst>
              </a:tr>
              <a:tr h="1042798">
                <a:tc>
                  <a:txBody>
                    <a:bodyPr/>
                    <a:lstStyle/>
                    <a:p>
                      <a:r>
                        <a:rPr lang="it-IT" sz="1000" dirty="0" smtClean="0"/>
                        <a:t>numero</a:t>
                      </a:r>
                    </a:p>
                    <a:p>
                      <a:r>
                        <a:rPr lang="it-IT" sz="1000" dirty="0" smtClean="0"/>
                        <a:t>strutture</a:t>
                      </a:r>
                    </a:p>
                    <a:p>
                      <a:endParaRPr lang="it-IT" sz="1000" dirty="0"/>
                    </a:p>
                  </a:txBody>
                  <a:tcPr marT="45721" marB="45721"/>
                </a:tc>
                <a:tc>
                  <a:txBody>
                    <a:bodyPr/>
                    <a:lstStyle/>
                    <a:p>
                      <a:r>
                        <a:rPr lang="it-IT" sz="1400" dirty="0" smtClean="0"/>
                        <a:t>5</a:t>
                      </a:r>
                      <a:endParaRPr lang="it-IT" sz="1400" dirty="0"/>
                    </a:p>
                  </a:txBody>
                  <a:tcPr marT="45721" marB="45721"/>
                </a:tc>
                <a:tc>
                  <a:txBody>
                    <a:bodyPr/>
                    <a:lstStyle/>
                    <a:p>
                      <a:r>
                        <a:rPr lang="it-IT" sz="1400" dirty="0" smtClean="0"/>
                        <a:t>12</a:t>
                      </a:r>
                      <a:endParaRPr lang="it-IT" sz="1400" dirty="0"/>
                    </a:p>
                  </a:txBody>
                  <a:tcPr marT="45721" marB="45721"/>
                </a:tc>
                <a:tc>
                  <a:txBody>
                    <a:bodyPr/>
                    <a:lstStyle/>
                    <a:p>
                      <a:r>
                        <a:rPr lang="it-IT" sz="1400" dirty="0" smtClean="0"/>
                        <a:t>10</a:t>
                      </a:r>
                      <a:endParaRPr lang="it-IT" sz="1400" dirty="0"/>
                    </a:p>
                  </a:txBody>
                  <a:tcPr marT="45721" marB="45721"/>
                </a:tc>
                <a:tc>
                  <a:txBody>
                    <a:bodyPr/>
                    <a:lstStyle/>
                    <a:p>
                      <a:r>
                        <a:rPr lang="it-IT" sz="1400" dirty="0" smtClean="0"/>
                        <a:t>15</a:t>
                      </a:r>
                      <a:endParaRPr lang="it-IT" sz="1400" dirty="0"/>
                    </a:p>
                  </a:txBody>
                  <a:tcPr marT="45721" marB="45721"/>
                </a:tc>
                <a:tc>
                  <a:txBody>
                    <a:bodyPr/>
                    <a:lstStyle/>
                    <a:p>
                      <a:r>
                        <a:rPr lang="it-IT" sz="1400" dirty="0" smtClean="0"/>
                        <a:t>24</a:t>
                      </a:r>
                      <a:endParaRPr lang="it-IT" sz="1400" dirty="0"/>
                    </a:p>
                  </a:txBody>
                  <a:tcPr marT="45721" marB="45721"/>
                </a:tc>
                <a:tc>
                  <a:txBody>
                    <a:bodyPr/>
                    <a:lstStyle/>
                    <a:p>
                      <a:r>
                        <a:rPr lang="it-IT" sz="1400" dirty="0" smtClean="0"/>
                        <a:t>36</a:t>
                      </a:r>
                      <a:endParaRPr lang="it-IT" sz="1400" dirty="0"/>
                    </a:p>
                  </a:txBody>
                  <a:tcPr marT="45721" marB="45721"/>
                </a:tc>
                <a:tc>
                  <a:txBody>
                    <a:bodyPr/>
                    <a:lstStyle/>
                    <a:p>
                      <a:r>
                        <a:rPr lang="it-IT" sz="1400" dirty="0" smtClean="0"/>
                        <a:t>4</a:t>
                      </a:r>
                      <a:endParaRPr lang="it-IT" sz="1400" dirty="0"/>
                    </a:p>
                  </a:txBody>
                  <a:tcPr marT="45721" marB="45721"/>
                </a:tc>
                <a:tc>
                  <a:txBody>
                    <a:bodyPr/>
                    <a:lstStyle/>
                    <a:p>
                      <a:r>
                        <a:rPr lang="it-IT" sz="1400" dirty="0" smtClean="0"/>
                        <a:t>17</a:t>
                      </a:r>
                      <a:endParaRPr lang="it-IT" sz="1400" dirty="0"/>
                    </a:p>
                  </a:txBody>
                  <a:tcPr marT="45721" marB="45721"/>
                </a:tc>
                <a:tc>
                  <a:txBody>
                    <a:bodyPr/>
                    <a:lstStyle/>
                    <a:p>
                      <a:r>
                        <a:rPr lang="it-IT" sz="1400" dirty="0" smtClean="0"/>
                        <a:t>17</a:t>
                      </a:r>
                      <a:endParaRPr lang="it-IT" sz="1400" dirty="0"/>
                    </a:p>
                  </a:txBody>
                  <a:tcPr marT="45721" marB="45721"/>
                </a:tc>
                <a:tc>
                  <a:txBody>
                    <a:bodyPr/>
                    <a:lstStyle/>
                    <a:p>
                      <a:r>
                        <a:rPr lang="it-IT" sz="1400" dirty="0" smtClean="0"/>
                        <a:t>51</a:t>
                      </a:r>
                      <a:endParaRPr lang="it-IT" sz="1400" dirty="0"/>
                    </a:p>
                  </a:txBody>
                  <a:tcPr marT="45721" marB="45721"/>
                </a:tc>
                <a:tc>
                  <a:txBody>
                    <a:bodyPr/>
                    <a:lstStyle/>
                    <a:p>
                      <a:r>
                        <a:rPr lang="it-IT" sz="1400" dirty="0" smtClean="0"/>
                        <a:t>5</a:t>
                      </a:r>
                      <a:endParaRPr lang="it-IT" sz="1400" dirty="0"/>
                    </a:p>
                  </a:txBody>
                  <a:tcPr marT="45721" marB="45721"/>
                </a:tc>
                <a:tc>
                  <a:txBody>
                    <a:bodyPr/>
                    <a:lstStyle/>
                    <a:p>
                      <a:r>
                        <a:rPr lang="it-IT" sz="1400" dirty="0" smtClean="0"/>
                        <a:t>5</a:t>
                      </a:r>
                      <a:endParaRPr lang="it-IT" sz="1400" dirty="0"/>
                    </a:p>
                  </a:txBody>
                  <a:tcPr marT="45721" marB="45721"/>
                </a:tc>
                <a:extLst>
                  <a:ext uri="{0D108BD9-81ED-4DB2-BD59-A6C34878D82A}">
                    <a16:rowId xmlns:a16="http://schemas.microsoft.com/office/drawing/2014/main" val="1061693167"/>
                  </a:ext>
                </a:extLst>
              </a:tr>
              <a:tr h="169454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000" dirty="0" smtClean="0"/>
                        <a:t>Numero posti</a:t>
                      </a:r>
                      <a:r>
                        <a:rPr lang="it-IT" sz="1000" baseline="0" dirty="0" smtClean="0"/>
                        <a:t> letto</a:t>
                      </a:r>
                      <a:endParaRPr lang="it-IT" sz="1000" dirty="0" smtClean="0"/>
                    </a:p>
                    <a:p>
                      <a:endParaRPr lang="it-IT" sz="1000" dirty="0"/>
                    </a:p>
                  </a:txBody>
                  <a:tcPr marT="45721" marB="45721"/>
                </a:tc>
                <a:tc>
                  <a:txBody>
                    <a:bodyPr/>
                    <a:lstStyle/>
                    <a:p>
                      <a:r>
                        <a:rPr lang="it-IT" sz="1400" dirty="0" smtClean="0"/>
                        <a:t>70</a:t>
                      </a:r>
                      <a:endParaRPr lang="it-IT" sz="1400" dirty="0"/>
                    </a:p>
                  </a:txBody>
                  <a:tcPr marT="45721" marB="45721"/>
                </a:tc>
                <a:tc>
                  <a:txBody>
                    <a:bodyPr/>
                    <a:lstStyle/>
                    <a:p>
                      <a:r>
                        <a:rPr lang="it-IT" sz="1400" dirty="0" smtClean="0"/>
                        <a:t>96</a:t>
                      </a:r>
                      <a:endParaRPr lang="it-IT" sz="1400" dirty="0"/>
                    </a:p>
                  </a:txBody>
                  <a:tcPr marT="45721" marB="45721"/>
                </a:tc>
                <a:tc>
                  <a:txBody>
                    <a:bodyPr/>
                    <a:lstStyle/>
                    <a:p>
                      <a:r>
                        <a:rPr lang="it-IT" sz="1400" dirty="0" smtClean="0"/>
                        <a:t>332</a:t>
                      </a:r>
                      <a:endParaRPr lang="it-IT" sz="1400" dirty="0"/>
                    </a:p>
                  </a:txBody>
                  <a:tcPr marT="45721" marB="45721"/>
                </a:tc>
                <a:tc>
                  <a:txBody>
                    <a:bodyPr/>
                    <a:lstStyle/>
                    <a:p>
                      <a:r>
                        <a:rPr lang="it-IT" sz="1400" dirty="0" smtClean="0"/>
                        <a:t>384</a:t>
                      </a:r>
                      <a:endParaRPr lang="it-IT" sz="1400" dirty="0"/>
                    </a:p>
                  </a:txBody>
                  <a:tcPr marT="45721" marB="45721"/>
                </a:tc>
                <a:tc>
                  <a:txBody>
                    <a:bodyPr/>
                    <a:lstStyle/>
                    <a:p>
                      <a:r>
                        <a:rPr lang="it-IT" sz="1400" dirty="0" smtClean="0"/>
                        <a:t>499</a:t>
                      </a:r>
                      <a:endParaRPr lang="it-IT" sz="1400" dirty="0"/>
                    </a:p>
                  </a:txBody>
                  <a:tcPr marT="45721" marB="45721"/>
                </a:tc>
                <a:tc>
                  <a:txBody>
                    <a:bodyPr/>
                    <a:lstStyle/>
                    <a:p>
                      <a:r>
                        <a:rPr lang="it-IT" sz="1400" dirty="0" smtClean="0"/>
                        <a:t>836</a:t>
                      </a:r>
                      <a:endParaRPr lang="it-IT" sz="1400" dirty="0"/>
                    </a:p>
                  </a:txBody>
                  <a:tcPr marT="45721" marB="45721"/>
                </a:tc>
                <a:tc>
                  <a:txBody>
                    <a:bodyPr/>
                    <a:lstStyle/>
                    <a:p>
                      <a:r>
                        <a:rPr lang="it-IT" sz="1400" dirty="0" smtClean="0"/>
                        <a:t>120</a:t>
                      </a:r>
                      <a:endParaRPr lang="it-IT" sz="1400" dirty="0"/>
                    </a:p>
                  </a:txBody>
                  <a:tcPr marT="45721" marB="45721"/>
                </a:tc>
                <a:tc>
                  <a:txBody>
                    <a:bodyPr/>
                    <a:lstStyle/>
                    <a:p>
                      <a:r>
                        <a:rPr lang="it-IT" sz="1400" dirty="0" smtClean="0"/>
                        <a:t>318</a:t>
                      </a:r>
                      <a:endParaRPr lang="it-IT" sz="1400" dirty="0"/>
                    </a:p>
                  </a:txBody>
                  <a:tcPr marT="45721" marB="45721"/>
                </a:tc>
                <a:tc>
                  <a:txBody>
                    <a:bodyPr/>
                    <a:lstStyle/>
                    <a:p>
                      <a:r>
                        <a:rPr lang="it-IT" sz="1400" dirty="0" smtClean="0"/>
                        <a:t>832</a:t>
                      </a:r>
                      <a:endParaRPr lang="it-IT" sz="1400" dirty="0"/>
                    </a:p>
                  </a:txBody>
                  <a:tcPr marT="45721" marB="45721"/>
                </a:tc>
                <a:tc>
                  <a:txBody>
                    <a:bodyPr/>
                    <a:lstStyle/>
                    <a:p>
                      <a:r>
                        <a:rPr lang="it-IT" sz="1400" dirty="0" smtClean="0"/>
                        <a:t>1392</a:t>
                      </a:r>
                    </a:p>
                    <a:p>
                      <a:r>
                        <a:rPr lang="it-IT" sz="1400" dirty="0" smtClean="0"/>
                        <a:t>(1237)</a:t>
                      </a:r>
                    </a:p>
                    <a:p>
                      <a:r>
                        <a:rPr lang="it-IT" sz="1400" dirty="0" smtClean="0"/>
                        <a:t>(155)</a:t>
                      </a:r>
                      <a:endParaRPr lang="it-IT" sz="1400" dirty="0"/>
                    </a:p>
                  </a:txBody>
                  <a:tcPr marT="45721" marB="45721"/>
                </a:tc>
                <a:tc>
                  <a:txBody>
                    <a:bodyPr/>
                    <a:lstStyle/>
                    <a:p>
                      <a:r>
                        <a:rPr lang="it-IT" sz="1100" dirty="0" smtClean="0"/>
                        <a:t>267</a:t>
                      </a:r>
                    </a:p>
                    <a:p>
                      <a:r>
                        <a:rPr lang="it-IT" sz="1100" dirty="0" smtClean="0"/>
                        <a:t>N.O.193</a:t>
                      </a:r>
                    </a:p>
                    <a:p>
                      <a:r>
                        <a:rPr lang="it-IT" sz="1100" dirty="0" smtClean="0"/>
                        <a:t>N.A.74</a:t>
                      </a:r>
                    </a:p>
                    <a:p>
                      <a:r>
                        <a:rPr lang="it-IT" sz="1800" dirty="0" smtClean="0"/>
                        <a:t>→</a:t>
                      </a:r>
                      <a:endParaRPr lang="it-IT" sz="1800" dirty="0"/>
                    </a:p>
                  </a:txBody>
                  <a:tcPr marT="45721" marB="45721"/>
                </a:tc>
                <a:tc>
                  <a:txBody>
                    <a:bodyPr/>
                    <a:lstStyle/>
                    <a:p>
                      <a:r>
                        <a:rPr lang="it-IT" sz="1100" dirty="0" smtClean="0"/>
                        <a:t>267</a:t>
                      </a:r>
                    </a:p>
                    <a:p>
                      <a:r>
                        <a:rPr lang="it-IT" sz="1100" dirty="0" smtClean="0"/>
                        <a:t>N.O.193</a:t>
                      </a:r>
                    </a:p>
                    <a:p>
                      <a:r>
                        <a:rPr lang="it-IT" sz="1100" dirty="0" smtClean="0"/>
                        <a:t>N.A.74</a:t>
                      </a:r>
                    </a:p>
                    <a:p>
                      <a:r>
                        <a:rPr lang="it-IT" sz="1100" dirty="0" smtClean="0"/>
                        <a:t>74+155</a:t>
                      </a:r>
                    </a:p>
                    <a:p>
                      <a:r>
                        <a:rPr lang="it-IT" sz="1100" dirty="0" smtClean="0"/>
                        <a:t>=</a:t>
                      </a:r>
                      <a:r>
                        <a:rPr lang="it-IT" sz="1100" baseline="0" dirty="0" smtClean="0"/>
                        <a:t> </a:t>
                      </a:r>
                      <a:r>
                        <a:rPr lang="it-IT" sz="1100" dirty="0" smtClean="0"/>
                        <a:t>229</a:t>
                      </a:r>
                    </a:p>
                  </a:txBody>
                  <a:tcPr marT="45721" marB="45721"/>
                </a:tc>
                <a:extLst>
                  <a:ext uri="{0D108BD9-81ED-4DB2-BD59-A6C34878D82A}">
                    <a16:rowId xmlns:a16="http://schemas.microsoft.com/office/drawing/2014/main" val="3157491625"/>
                  </a:ext>
                </a:extLst>
              </a:tr>
            </a:tbl>
          </a:graphicData>
        </a:graphic>
      </p:graphicFrame>
      <p:sp>
        <p:nvSpPr>
          <p:cNvPr id="29771" name="CasellaDiTesto 5"/>
          <p:cNvSpPr txBox="1">
            <a:spLocks noChangeArrowheads="1"/>
          </p:cNvSpPr>
          <p:nvPr/>
        </p:nvSpPr>
        <p:spPr bwMode="auto">
          <a:xfrm flipH="1">
            <a:off x="300038" y="5876925"/>
            <a:ext cx="8686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it-IT" altLang="it-IT"/>
              <a:t>Si passa da un n. di </a:t>
            </a:r>
            <a:r>
              <a:rPr lang="it-IT" altLang="it-IT" b="1"/>
              <a:t>2.060</a:t>
            </a:r>
            <a:r>
              <a:rPr lang="it-IT" altLang="it-IT"/>
              <a:t> a un n. di </a:t>
            </a:r>
            <a:r>
              <a:rPr lang="it-IT" altLang="it-IT" b="1"/>
              <a:t>3.113</a:t>
            </a:r>
            <a:r>
              <a:rPr lang="it-IT" altLang="it-IT"/>
              <a:t> (</a:t>
            </a:r>
            <a:r>
              <a:rPr lang="it-IT" altLang="it-IT" b="1"/>
              <a:t>1154</a:t>
            </a:r>
            <a:r>
              <a:rPr lang="it-IT" altLang="it-IT"/>
              <a:t> c.d. e </a:t>
            </a:r>
            <a:r>
              <a:rPr lang="it-IT" altLang="it-IT" b="1"/>
              <a:t>1959</a:t>
            </a:r>
            <a:r>
              <a:rPr lang="it-IT" altLang="it-IT"/>
              <a:t> residenziali) di posti disponibili per il territorio barese.</a:t>
            </a:r>
          </a:p>
        </p:txBody>
      </p:sp>
    </p:spTree>
    <p:extLst>
      <p:ext uri="{BB962C8B-B14F-4D97-AF65-F5344CB8AC3E}">
        <p14:creationId xmlns:p14="http://schemas.microsoft.com/office/powerpoint/2010/main" val="23758629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1748209" y="116632"/>
            <a:ext cx="5799986" cy="830997"/>
          </a:xfrm>
          <a:prstGeom prst="rect">
            <a:avLst/>
          </a:prstGeom>
          <a:noFill/>
        </p:spPr>
        <p:txBody>
          <a:bodyPr wrap="none" lIns="91440" tIns="45720" rIns="91440" bIns="45720">
            <a:spAutoFit/>
          </a:bodyPr>
          <a:lstStyle/>
          <a:p>
            <a:pPr algn="ctr"/>
            <a:r>
              <a:rPr lang="it-IT" sz="4800" b="1" dirty="0" smtClean="0">
                <a:ln w="22225">
                  <a:solidFill>
                    <a:schemeClr val="accent2"/>
                  </a:solidFill>
                  <a:prstDash val="solid"/>
                </a:ln>
                <a:solidFill>
                  <a:schemeClr val="accent2">
                    <a:lumMod val="40000"/>
                    <a:lumOff val="60000"/>
                  </a:schemeClr>
                </a:solidFill>
              </a:rPr>
              <a:t>Area metropolitana</a:t>
            </a:r>
            <a:endParaRPr lang="it-IT" sz="4800" b="1" cap="none" spc="0" dirty="0">
              <a:ln w="22225">
                <a:solidFill>
                  <a:schemeClr val="accent2"/>
                </a:solidFill>
                <a:prstDash val="solid"/>
              </a:ln>
              <a:solidFill>
                <a:schemeClr val="accent2">
                  <a:lumMod val="40000"/>
                  <a:lumOff val="60000"/>
                </a:schemeClr>
              </a:solidFill>
              <a:effectLst/>
            </a:endParaRPr>
          </a:p>
        </p:txBody>
      </p:sp>
      <p:pic>
        <p:nvPicPr>
          <p:cNvPr id="5" name="Picture 3" descr="C:\Documents and Settings\cto93084\Desktop\POW P\20150512_100912.jpg"/>
          <p:cNvPicPr>
            <a:picLocks noChangeAspect="1" noChangeArrowheads="1"/>
          </p:cNvPicPr>
          <p:nvPr/>
        </p:nvPicPr>
        <p:blipFill>
          <a:blip r:embed="rId2" cstate="print">
            <a:lum bright="10000"/>
            <a:extLst>
              <a:ext uri="{28A0092B-C50C-407E-A947-70E740481C1C}">
                <a14:useLocalDpi xmlns:a14="http://schemas.microsoft.com/office/drawing/2010/main" val="0"/>
              </a:ext>
            </a:extLst>
          </a:blip>
          <a:srcRect/>
          <a:stretch>
            <a:fillRect/>
          </a:stretch>
        </p:blipFill>
        <p:spPr bwMode="auto">
          <a:xfrm>
            <a:off x="276554" y="1340768"/>
            <a:ext cx="8743295" cy="4752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487657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3"/>
          <p:cNvSpPr>
            <a:spLocks noGrp="1"/>
          </p:cNvSpPr>
          <p:nvPr>
            <p:ph type="body" idx="4294967295"/>
          </p:nvPr>
        </p:nvSpPr>
        <p:spPr/>
        <p:txBody>
          <a:bodyPr/>
          <a:lstStyle/>
          <a:p>
            <a:pPr algn="just" eaLnBrk="1" hangingPunct="1">
              <a:lnSpc>
                <a:spcPct val="90000"/>
              </a:lnSpc>
              <a:buClrTx/>
              <a:buSzPct val="100000"/>
              <a:buFont typeface="Wingdings" pitchFamily="2" charset="2"/>
              <a:buChar char="Ø"/>
              <a:defRPr/>
            </a:pPr>
            <a:r>
              <a:rPr lang="it-IT" sz="2400" dirty="0" smtClean="0"/>
              <a:t>La concezione olistica del concetto di salute, evidenziata dalla definizione dell’Organizzazione Mondiale della Sanità, impone particolari attenzioni e interventi specifici anche ai servizi sociali e sociosanitari del territorio; </a:t>
            </a:r>
            <a:r>
              <a:rPr lang="it-IT" sz="2400" b="1" dirty="0" smtClean="0"/>
              <a:t>il servizio sociale professionale</a:t>
            </a:r>
            <a:r>
              <a:rPr lang="it-IT" sz="2400" dirty="0" smtClean="0"/>
              <a:t> territoriale si fa carico anche delle dimensioni sanitarie dei problemi, spesso condividendole con altri professionisti all’interno dei settori sociosanitari.</a:t>
            </a:r>
          </a:p>
          <a:p>
            <a:pPr marL="0" indent="0" algn="just" eaLnBrk="1" hangingPunct="1">
              <a:lnSpc>
                <a:spcPct val="90000"/>
              </a:lnSpc>
              <a:buClrTx/>
              <a:buSzPct val="100000"/>
              <a:buFont typeface="Wingdings 2" panose="05020102010507070707" pitchFamily="18" charset="2"/>
              <a:buNone/>
              <a:defRPr/>
            </a:pPr>
            <a:r>
              <a:rPr lang="it-IT" sz="2400" dirty="0" smtClean="0"/>
              <a:t> </a:t>
            </a:r>
          </a:p>
          <a:p>
            <a:pPr marL="0" indent="0" algn="just" eaLnBrk="1" hangingPunct="1">
              <a:lnSpc>
                <a:spcPct val="90000"/>
              </a:lnSpc>
              <a:buClrTx/>
              <a:buSzPct val="100000"/>
              <a:buNone/>
              <a:defRPr/>
            </a:pPr>
            <a:endParaRPr lang="it-IT" sz="2400" dirty="0" smtClean="0"/>
          </a:p>
          <a:p>
            <a:pPr marL="0" indent="0" algn="just" eaLnBrk="1" hangingPunct="1">
              <a:lnSpc>
                <a:spcPct val="90000"/>
              </a:lnSpc>
              <a:buClrTx/>
              <a:buSzPct val="100000"/>
              <a:buNone/>
              <a:defRPr/>
            </a:pPr>
            <a:r>
              <a:rPr lang="it-IT" sz="2400" dirty="0" smtClean="0"/>
              <a:t>Da qui la necessità di ripensare ad un </a:t>
            </a:r>
            <a:r>
              <a:rPr lang="it-IT" sz="2400" b="1" dirty="0" smtClean="0"/>
              <a:t>nuovo approccio culturale </a:t>
            </a:r>
            <a:r>
              <a:rPr lang="it-IT" sz="2400" dirty="0" smtClean="0"/>
              <a:t>dell’intero sistema di servizi alla persona, integrando interventi sanitari e sociali in termini istituzionali, gestionali, professionali e comunitari.</a:t>
            </a:r>
          </a:p>
        </p:txBody>
      </p:sp>
      <p:sp>
        <p:nvSpPr>
          <p:cNvPr id="2" name="Rettangolo 1"/>
          <p:cNvSpPr/>
          <p:nvPr/>
        </p:nvSpPr>
        <p:spPr>
          <a:xfrm>
            <a:off x="107504" y="332656"/>
            <a:ext cx="8812088" cy="954107"/>
          </a:xfrm>
          <a:prstGeom prst="rect">
            <a:avLst/>
          </a:prstGeom>
          <a:noFill/>
        </p:spPr>
        <p:txBody>
          <a:bodyPr wrap="square" lIns="91440" tIns="45720" rIns="91440" bIns="45720">
            <a:spAutoFit/>
          </a:bodyPr>
          <a:lstStyle/>
          <a:p>
            <a:pPr algn="ctr"/>
            <a:r>
              <a:rPr lang="it-IT" sz="2800" b="1" cap="none" spc="0" dirty="0" smtClean="0">
                <a:ln w="22225">
                  <a:solidFill>
                    <a:schemeClr val="accent2"/>
                  </a:solidFill>
                  <a:prstDash val="solid"/>
                </a:ln>
                <a:solidFill>
                  <a:schemeClr val="accent2">
                    <a:lumMod val="40000"/>
                    <a:lumOff val="60000"/>
                  </a:schemeClr>
                </a:solidFill>
                <a:effectLst/>
              </a:rPr>
              <a:t>RUOLO E FUNZIONI DEL SERVIZIO SOCIALE</a:t>
            </a:r>
          </a:p>
          <a:p>
            <a:pPr algn="ctr"/>
            <a:r>
              <a:rPr lang="it-IT" sz="2800" b="1" cap="none" spc="0" dirty="0" smtClean="0">
                <a:ln w="22225">
                  <a:solidFill>
                    <a:schemeClr val="accent2"/>
                  </a:solidFill>
                  <a:prstDash val="solid"/>
                </a:ln>
                <a:solidFill>
                  <a:schemeClr val="accent2">
                    <a:lumMod val="40000"/>
                    <a:lumOff val="60000"/>
                  </a:schemeClr>
                </a:solidFill>
                <a:effectLst/>
              </a:rPr>
              <a:t> PROFESSIONALE IN AMBITO SOCIO-SANITARIO </a:t>
            </a:r>
            <a:endParaRPr lang="it-IT" sz="2800" b="1" cap="none" spc="0" dirty="0">
              <a:ln w="22225">
                <a:solidFill>
                  <a:schemeClr val="accent2"/>
                </a:solidFill>
                <a:prstDash val="solid"/>
              </a:ln>
              <a:solidFill>
                <a:schemeClr val="accent2">
                  <a:lumMod val="40000"/>
                  <a:lumOff val="60000"/>
                </a:schemeClr>
              </a:solidFill>
              <a:effectLst/>
            </a:endParaRPr>
          </a:p>
        </p:txBody>
      </p:sp>
      <p:sp>
        <p:nvSpPr>
          <p:cNvPr id="3" name="Freccia in giù 2"/>
          <p:cNvSpPr/>
          <p:nvPr/>
        </p:nvSpPr>
        <p:spPr>
          <a:xfrm>
            <a:off x="4513548" y="4005064"/>
            <a:ext cx="418492" cy="5760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ransition spd="slow">
    <p:push dir="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3"/>
          <p:cNvSpPr>
            <a:spLocks noGrp="1"/>
          </p:cNvSpPr>
          <p:nvPr>
            <p:ph type="body" idx="4294967295"/>
          </p:nvPr>
        </p:nvSpPr>
        <p:spPr/>
        <p:txBody>
          <a:bodyPr/>
          <a:lstStyle/>
          <a:p>
            <a:pPr algn="just" eaLnBrk="1" hangingPunct="1">
              <a:lnSpc>
                <a:spcPct val="90000"/>
              </a:lnSpc>
            </a:pPr>
            <a:endParaRPr lang="it-IT" altLang="it-IT" sz="2400" dirty="0" smtClean="0"/>
          </a:p>
          <a:p>
            <a:pPr algn="just" eaLnBrk="1" hangingPunct="1">
              <a:lnSpc>
                <a:spcPct val="90000"/>
              </a:lnSpc>
              <a:buClrTx/>
              <a:buSzPct val="100000"/>
              <a:buFont typeface="Wingdings 2" panose="05020102010507070707" pitchFamily="18" charset="2"/>
              <a:buNone/>
            </a:pPr>
            <a:r>
              <a:rPr lang="it-IT" altLang="it-IT" sz="2400" dirty="0" smtClean="0"/>
              <a:t>Il Servizio sociale professionale viene inteso come un servizio di supporto a quello prettamente  clinico - sanitario.</a:t>
            </a:r>
          </a:p>
          <a:p>
            <a:pPr algn="just" eaLnBrk="1" hangingPunct="1">
              <a:lnSpc>
                <a:spcPct val="90000"/>
              </a:lnSpc>
              <a:buClrTx/>
              <a:buSzPct val="100000"/>
              <a:buFont typeface="Wingdings 2" panose="05020102010507070707" pitchFamily="18" charset="2"/>
              <a:buNone/>
            </a:pPr>
            <a:r>
              <a:rPr lang="it-IT" altLang="it-IT" sz="2400" dirty="0" smtClean="0"/>
              <a:t>Il Servizio sociale si costituisce come un’unità operativa che coadiuva ed integra l’intervento sanitario al fine di ristabilire il benessere della persona    per il recupero della sua </a:t>
            </a:r>
            <a:r>
              <a:rPr lang="it-IT" altLang="it-IT" sz="2400" b="1" dirty="0" smtClean="0"/>
              <a:t>Salute</a:t>
            </a:r>
            <a:r>
              <a:rPr lang="it-IT" altLang="it-IT" sz="2400" dirty="0" smtClean="0"/>
              <a:t>. </a:t>
            </a:r>
          </a:p>
          <a:p>
            <a:pPr algn="just" eaLnBrk="1" hangingPunct="1">
              <a:lnSpc>
                <a:spcPct val="90000"/>
              </a:lnSpc>
              <a:buClrTx/>
              <a:buSzPct val="100000"/>
              <a:buFont typeface="Wingdings 2" panose="05020102010507070707" pitchFamily="18" charset="2"/>
              <a:buNone/>
            </a:pPr>
            <a:r>
              <a:rPr lang="it-IT" altLang="it-IT" sz="2400" dirty="0" smtClean="0"/>
              <a:t>Le funzioni del Servizio Sociale Professionale in sanità, sono state declinate nel Documento del Tavolo Tecnico istituito dal Ministro della Salute, Prof. Ferruccio Fazio, per promuovere ed attivare il S. S. P. nelle Aziende sanitarie in relazione a quanto previsto dalla legge 251/00 e dalla normativa di attuazione.</a:t>
            </a:r>
          </a:p>
          <a:p>
            <a:pPr algn="just" eaLnBrk="1" hangingPunct="1">
              <a:lnSpc>
                <a:spcPct val="90000"/>
              </a:lnSpc>
              <a:buClrTx/>
              <a:buSzPct val="100000"/>
              <a:buFont typeface="Wingdings 2" panose="05020102010507070707" pitchFamily="18" charset="2"/>
              <a:buNone/>
            </a:pPr>
            <a:r>
              <a:rPr lang="it-IT" altLang="it-IT" sz="2400" dirty="0" smtClean="0"/>
              <a:t>Il Documento è stato approvato il 29 ottobre 2010.</a:t>
            </a:r>
          </a:p>
          <a:p>
            <a:pPr algn="just" eaLnBrk="1" hangingPunct="1">
              <a:lnSpc>
                <a:spcPct val="90000"/>
              </a:lnSpc>
              <a:buClrTx/>
              <a:buSzPct val="100000"/>
              <a:buFont typeface="Wingdings 2" panose="05020102010507070707" pitchFamily="18" charset="2"/>
              <a:buNone/>
            </a:pPr>
            <a:endParaRPr lang="it-IT" altLang="it-IT" sz="2400" dirty="0" smtClean="0"/>
          </a:p>
        </p:txBody>
      </p:sp>
      <p:sp>
        <p:nvSpPr>
          <p:cNvPr id="2" name="Rettangolo 1"/>
          <p:cNvSpPr/>
          <p:nvPr/>
        </p:nvSpPr>
        <p:spPr>
          <a:xfrm>
            <a:off x="1043608" y="442048"/>
            <a:ext cx="6986084" cy="1077218"/>
          </a:xfrm>
          <a:prstGeom prst="rect">
            <a:avLst/>
          </a:prstGeom>
          <a:noFill/>
        </p:spPr>
        <p:txBody>
          <a:bodyPr wrap="square" lIns="91440" tIns="45720" rIns="91440" bIns="45720">
            <a:spAutoFit/>
          </a:bodyPr>
          <a:lstStyle/>
          <a:p>
            <a:pPr algn="ctr"/>
            <a:r>
              <a:rPr lang="it-IT" sz="3200" b="1" cap="none" spc="0" dirty="0" smtClean="0">
                <a:ln w="22225">
                  <a:solidFill>
                    <a:schemeClr val="accent2"/>
                  </a:solidFill>
                  <a:prstDash val="solid"/>
                </a:ln>
                <a:solidFill>
                  <a:schemeClr val="accent2">
                    <a:lumMod val="40000"/>
                    <a:lumOff val="60000"/>
                  </a:schemeClr>
                </a:solidFill>
                <a:effectLst/>
              </a:rPr>
              <a:t>Ruolo e Funzione</a:t>
            </a:r>
          </a:p>
          <a:p>
            <a:pPr algn="ctr"/>
            <a:r>
              <a:rPr lang="it-IT" sz="3200" b="1" cap="none" spc="0" dirty="0" smtClean="0">
                <a:ln w="22225">
                  <a:solidFill>
                    <a:schemeClr val="accent2"/>
                  </a:solidFill>
                  <a:prstDash val="solid"/>
                </a:ln>
                <a:solidFill>
                  <a:schemeClr val="accent2">
                    <a:lumMod val="40000"/>
                    <a:lumOff val="60000"/>
                  </a:schemeClr>
                </a:solidFill>
                <a:effectLst/>
              </a:rPr>
              <a:t> del Servizio Sociale in Sanità </a:t>
            </a:r>
            <a:endParaRPr lang="it-IT" sz="3200" b="1" cap="none" spc="0" dirty="0">
              <a:ln w="22225">
                <a:solidFill>
                  <a:schemeClr val="accent2"/>
                </a:solidFill>
                <a:prstDash val="solid"/>
              </a:ln>
              <a:solidFill>
                <a:schemeClr val="accent2">
                  <a:lumMod val="40000"/>
                  <a:lumOff val="60000"/>
                </a:schemeClr>
              </a:solidFill>
              <a:effectLst/>
            </a:endParaRPr>
          </a:p>
        </p:txBody>
      </p:sp>
    </p:spTree>
  </p:cSld>
  <p:clrMapOvr>
    <a:masterClrMapping/>
  </p:clrMapOvr>
  <p:transition spd="slow">
    <p:push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3"/>
          <p:cNvSpPr>
            <a:spLocks noGrp="1"/>
          </p:cNvSpPr>
          <p:nvPr>
            <p:ph type="body" idx="4294967295"/>
          </p:nvPr>
        </p:nvSpPr>
        <p:spPr>
          <a:xfrm>
            <a:off x="934751" y="1988840"/>
            <a:ext cx="7435552" cy="4525962"/>
          </a:xfrm>
        </p:spPr>
        <p:txBody>
          <a:bodyPr/>
          <a:lstStyle/>
          <a:p>
            <a:pPr marL="0" indent="0" algn="just" eaLnBrk="1" hangingPunct="1">
              <a:lnSpc>
                <a:spcPct val="80000"/>
              </a:lnSpc>
              <a:buClrTx/>
              <a:buSzPct val="100000"/>
              <a:buFont typeface="Wingdings 2" panose="05020102010507070707" pitchFamily="18" charset="2"/>
              <a:buNone/>
              <a:defRPr/>
            </a:pPr>
            <a:r>
              <a:rPr lang="it-IT" sz="2000" dirty="0" smtClean="0"/>
              <a:t>Oggi, nonostante tanto lavoro, risulta ancora poco chiaro qual è il ruolo dell’Assistente sociale.</a:t>
            </a:r>
          </a:p>
          <a:p>
            <a:pPr marL="0" indent="0" algn="just" eaLnBrk="1" hangingPunct="1">
              <a:lnSpc>
                <a:spcPct val="80000"/>
              </a:lnSpc>
              <a:buClrTx/>
              <a:buSzPct val="100000"/>
              <a:buFont typeface="Wingdings 2" panose="05020102010507070707" pitchFamily="18" charset="2"/>
              <a:buNone/>
              <a:defRPr/>
            </a:pPr>
            <a:r>
              <a:rPr lang="it-IT" sz="2000" dirty="0" smtClean="0"/>
              <a:t>Per comprenderne il senso userò le parole di Paola Rossi, assistente sociale pioniera del servizio sociale già segretaria ASNAS (Associazione Nazionale Assistenti Sociali), fondatrice del SUNAS (Sindacato Unitario Nazionale Assistenti Sociali), prima presidente dell’Ordine Nazionale, socia fondatrice della Associazione di Promozione Sociale “Carmela Giordano”, insignita a Roma Capitale del titolo di Presidente Emerita per il suo incessante  contributo professionale  allo sviluppo e  alla promozione del Servizio Sociale in Italia. </a:t>
            </a:r>
          </a:p>
          <a:p>
            <a:pPr eaLnBrk="1" hangingPunct="1">
              <a:lnSpc>
                <a:spcPct val="80000"/>
              </a:lnSpc>
              <a:defRPr/>
            </a:pPr>
            <a:endParaRPr lang="it-IT" sz="2000" dirty="0" smtClean="0"/>
          </a:p>
          <a:p>
            <a:pPr eaLnBrk="1" hangingPunct="1">
              <a:lnSpc>
                <a:spcPct val="80000"/>
              </a:lnSpc>
              <a:defRPr/>
            </a:pPr>
            <a:endParaRPr lang="it-IT" sz="2000" dirty="0" smtClean="0"/>
          </a:p>
          <a:p>
            <a:pPr eaLnBrk="1" hangingPunct="1">
              <a:lnSpc>
                <a:spcPct val="80000"/>
              </a:lnSpc>
              <a:buFont typeface="Wingdings 2" panose="05020102010507070707" pitchFamily="18" charset="2"/>
              <a:buNone/>
              <a:defRPr/>
            </a:pPr>
            <a:endParaRPr lang="it-IT" sz="2000" dirty="0" smtClean="0"/>
          </a:p>
        </p:txBody>
      </p:sp>
      <p:sp>
        <p:nvSpPr>
          <p:cNvPr id="3" name="Rettangolo 2"/>
          <p:cNvSpPr/>
          <p:nvPr/>
        </p:nvSpPr>
        <p:spPr>
          <a:xfrm>
            <a:off x="683568" y="404664"/>
            <a:ext cx="7686735" cy="707886"/>
          </a:xfrm>
          <a:prstGeom prst="rect">
            <a:avLst/>
          </a:prstGeom>
          <a:noFill/>
        </p:spPr>
        <p:txBody>
          <a:bodyPr wrap="square" lIns="91440" tIns="45720" rIns="91440" bIns="45720">
            <a:spAutoFit/>
          </a:bodyPr>
          <a:lstStyle/>
          <a:p>
            <a:pPr algn="ctr"/>
            <a:r>
              <a:rPr lang="it-IT" altLang="it-IT" sz="4000" b="1" cap="none" spc="0" dirty="0" smtClean="0">
                <a:ln w="22225">
                  <a:solidFill>
                    <a:schemeClr val="accent2"/>
                  </a:solidFill>
                  <a:prstDash val="solid"/>
                </a:ln>
                <a:solidFill>
                  <a:schemeClr val="accent2">
                    <a:lumMod val="40000"/>
                    <a:lumOff val="60000"/>
                  </a:schemeClr>
                </a:solidFill>
                <a:effectLst/>
              </a:rPr>
              <a:t>Peculiarità del Servizio Sociale</a:t>
            </a:r>
            <a:endParaRPr lang="it-IT" sz="4000" b="1" cap="none" spc="0" dirty="0">
              <a:ln w="22225">
                <a:solidFill>
                  <a:schemeClr val="accent2"/>
                </a:solidFill>
                <a:prstDash val="solid"/>
              </a:ln>
              <a:solidFill>
                <a:schemeClr val="accent2">
                  <a:lumMod val="40000"/>
                  <a:lumOff val="60000"/>
                </a:schemeClr>
              </a:solidFill>
              <a:effectLst/>
            </a:endParaRPr>
          </a:p>
        </p:txBody>
      </p:sp>
    </p:spTree>
  </p:cSld>
  <p:clrMapOvr>
    <a:masterClrMapping/>
  </p:clrMapOvr>
  <p:transition spd="slow">
    <p:push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383922" y="404664"/>
            <a:ext cx="8478688" cy="2456057"/>
          </a:xfrm>
          <a:prstGeom prst="rect">
            <a:avLst/>
          </a:prstGeom>
        </p:spPr>
        <p:txBody>
          <a:bodyPr wrap="square">
            <a:spAutoFit/>
          </a:bodyPr>
          <a:lstStyle/>
          <a:p>
            <a:pPr marL="0" indent="0" eaLnBrk="1" hangingPunct="1">
              <a:lnSpc>
                <a:spcPct val="80000"/>
              </a:lnSpc>
              <a:buClrTx/>
              <a:buSzPct val="100000"/>
              <a:buFont typeface="Wingdings 2" panose="05020102010507070707" pitchFamily="18" charset="2"/>
              <a:buNone/>
              <a:defRPr/>
            </a:pPr>
            <a:r>
              <a:rPr lang="it-IT" sz="2000" dirty="0">
                <a:latin typeface="+mn-lt"/>
              </a:rPr>
              <a:t>Nella sua relazione di ringraziamento così si esprime: </a:t>
            </a:r>
          </a:p>
          <a:p>
            <a:pPr marL="0" indent="0" eaLnBrk="1" hangingPunct="1">
              <a:lnSpc>
                <a:spcPct val="80000"/>
              </a:lnSpc>
              <a:buClrTx/>
              <a:buSzPct val="100000"/>
              <a:buFont typeface="Wingdings 2" panose="05020102010507070707" pitchFamily="18" charset="2"/>
              <a:buNone/>
              <a:defRPr/>
            </a:pPr>
            <a:endParaRPr lang="it-IT" sz="2000" i="1" dirty="0">
              <a:latin typeface="+mn-lt"/>
            </a:endParaRPr>
          </a:p>
          <a:p>
            <a:pPr marL="0" indent="0" algn="just" eaLnBrk="1" hangingPunct="1">
              <a:lnSpc>
                <a:spcPct val="80000"/>
              </a:lnSpc>
              <a:buClrTx/>
              <a:buSzPct val="100000"/>
              <a:buFont typeface="Wingdings 2" panose="05020102010507070707" pitchFamily="18" charset="2"/>
              <a:buNone/>
              <a:defRPr/>
            </a:pPr>
            <a:r>
              <a:rPr lang="it-IT" sz="2000" i="1" dirty="0" smtClean="0">
                <a:latin typeface="+mn-lt"/>
              </a:rPr>
              <a:t>«Che </a:t>
            </a:r>
            <a:r>
              <a:rPr lang="it-IT" sz="2000" i="1" dirty="0">
                <a:latin typeface="+mn-lt"/>
              </a:rPr>
              <a:t>cosa significa </a:t>
            </a:r>
            <a:r>
              <a:rPr lang="it-IT" sz="2000" b="1" i="1" dirty="0">
                <a:latin typeface="+mn-lt"/>
              </a:rPr>
              <a:t>solidarietà </a:t>
            </a:r>
            <a:r>
              <a:rPr lang="it-IT" sz="2000" i="1" dirty="0">
                <a:latin typeface="+mn-lt"/>
              </a:rPr>
              <a:t>? Quali sono i </a:t>
            </a:r>
            <a:r>
              <a:rPr lang="it-IT" sz="2000" b="1" i="1" dirty="0">
                <a:latin typeface="+mn-lt"/>
              </a:rPr>
              <a:t>diritti</a:t>
            </a:r>
            <a:r>
              <a:rPr lang="it-IT" sz="2000" i="1" dirty="0">
                <a:latin typeface="+mn-lt"/>
              </a:rPr>
              <a:t>? A </a:t>
            </a:r>
            <a:r>
              <a:rPr lang="it-IT" sz="2000" b="1" i="1" dirty="0">
                <a:latin typeface="+mn-lt"/>
              </a:rPr>
              <a:t>chi</a:t>
            </a:r>
            <a:r>
              <a:rPr lang="it-IT" sz="2000" i="1" dirty="0">
                <a:latin typeface="+mn-lt"/>
              </a:rPr>
              <a:t> appartengono? Come farseli riconoscere? …(OMISSIS)</a:t>
            </a:r>
          </a:p>
          <a:p>
            <a:pPr marL="0" indent="0" algn="just" eaLnBrk="1" hangingPunct="1">
              <a:lnSpc>
                <a:spcPct val="80000"/>
              </a:lnSpc>
              <a:buClrTx/>
              <a:buSzPct val="100000"/>
              <a:buFont typeface="Wingdings 2" panose="05020102010507070707" pitchFamily="18" charset="2"/>
              <a:buNone/>
              <a:defRPr/>
            </a:pPr>
            <a:r>
              <a:rPr lang="it-IT" sz="2000" i="1" cap="all" dirty="0">
                <a:latin typeface="+mn-lt"/>
              </a:rPr>
              <a:t>è</a:t>
            </a:r>
            <a:r>
              <a:rPr lang="it-IT" sz="2000" i="1" dirty="0">
                <a:latin typeface="+mn-lt"/>
              </a:rPr>
              <a:t> una chiamata in causa dell’Assistente Sociale per la definizione-certificazione del bisogno e del </a:t>
            </a:r>
            <a:r>
              <a:rPr lang="it-IT" sz="2000" i="1" dirty="0" smtClean="0">
                <a:latin typeface="+mn-lt"/>
              </a:rPr>
              <a:t>diritto…(OMISSIS)</a:t>
            </a:r>
          </a:p>
          <a:p>
            <a:pPr algn="just" eaLnBrk="1" hangingPunct="1">
              <a:lnSpc>
                <a:spcPct val="80000"/>
              </a:lnSpc>
              <a:buSzPct val="100000"/>
              <a:defRPr/>
            </a:pPr>
            <a:endParaRPr lang="it-IT" kern="0" dirty="0"/>
          </a:p>
          <a:p>
            <a:pPr algn="just" eaLnBrk="1" hangingPunct="1">
              <a:lnSpc>
                <a:spcPct val="80000"/>
              </a:lnSpc>
              <a:buSzPct val="100000"/>
              <a:defRPr/>
            </a:pPr>
            <a:endParaRPr lang="it-IT" kern="0" dirty="0"/>
          </a:p>
          <a:p>
            <a:pPr marL="0" indent="0" algn="just" eaLnBrk="1" hangingPunct="1">
              <a:lnSpc>
                <a:spcPct val="80000"/>
              </a:lnSpc>
              <a:buClrTx/>
              <a:buSzPct val="100000"/>
              <a:buFont typeface="Wingdings 2" panose="05020102010507070707" pitchFamily="18" charset="2"/>
              <a:buNone/>
              <a:defRPr/>
            </a:pPr>
            <a:endParaRPr lang="it-IT" dirty="0"/>
          </a:p>
          <a:p>
            <a:pPr eaLnBrk="1" hangingPunct="1">
              <a:lnSpc>
                <a:spcPct val="80000"/>
              </a:lnSpc>
              <a:defRPr/>
            </a:pPr>
            <a:endParaRPr lang="it-IT" dirty="0"/>
          </a:p>
        </p:txBody>
      </p:sp>
      <p:sp>
        <p:nvSpPr>
          <p:cNvPr id="3" name="Rectangle 3"/>
          <p:cNvSpPr txBox="1">
            <a:spLocks/>
          </p:cNvSpPr>
          <p:nvPr/>
        </p:nvSpPr>
        <p:spPr bwMode="auto">
          <a:xfrm>
            <a:off x="395536" y="1916832"/>
            <a:ext cx="8686800" cy="2304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accent1"/>
              </a:buClr>
              <a:buSzPct val="70000"/>
              <a:buFont typeface="Wingdings 2" panose="05020102010507070707" pitchFamily="18" charset="2"/>
              <a:buChar char=""/>
              <a:defRPr sz="3200" kern="12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2" panose="05020102010507070707" pitchFamily="18" charset="2"/>
              <a:buChar char=""/>
              <a:defRPr sz="2800" kern="1200">
                <a:solidFill>
                  <a:schemeClr val="tx2"/>
                </a:solidFill>
                <a:latin typeface="+mn-lt"/>
                <a:ea typeface="+mn-ea"/>
                <a:cs typeface="+mn-cs"/>
              </a:defRPr>
            </a:lvl2pPr>
            <a:lvl3pPr marL="1143000" indent="-228600" algn="l" rtl="0" eaLnBrk="0" fontAlgn="base" hangingPunct="0">
              <a:spcBef>
                <a:spcPct val="20000"/>
              </a:spcBef>
              <a:spcAft>
                <a:spcPct val="0"/>
              </a:spcAft>
              <a:buClr>
                <a:schemeClr val="accent1"/>
              </a:buClr>
              <a:buSzPct val="70000"/>
              <a:buFont typeface="Wingdings 2" panose="05020102010507070707" pitchFamily="18" charset="2"/>
              <a:buChar char=""/>
              <a:defRPr sz="2400" kern="1200">
                <a:solidFill>
                  <a:schemeClr val="tx2"/>
                </a:solidFill>
                <a:latin typeface="+mn-lt"/>
                <a:ea typeface="+mn-ea"/>
                <a:cs typeface="+mn-cs"/>
              </a:defRPr>
            </a:lvl3pPr>
            <a:lvl4pPr marL="1600200" indent="-228600" algn="l" rtl="0" eaLnBrk="0" fontAlgn="base" hangingPunct="0">
              <a:spcBef>
                <a:spcPct val="20000"/>
              </a:spcBef>
              <a:spcAft>
                <a:spcPct val="0"/>
              </a:spcAft>
              <a:buClr>
                <a:schemeClr val="accent1"/>
              </a:buClr>
              <a:buSzPct val="70000"/>
              <a:buFont typeface="Wingdings 2" panose="05020102010507070707" pitchFamily="18" charset="2"/>
              <a:buChar char=""/>
              <a:defRPr sz="2000" kern="1200">
                <a:solidFill>
                  <a:schemeClr val="tx2"/>
                </a:solidFill>
                <a:latin typeface="+mn-lt"/>
                <a:ea typeface="+mn-ea"/>
                <a:cs typeface="+mn-cs"/>
              </a:defRPr>
            </a:lvl4pPr>
            <a:lvl5pPr marL="2057400" indent="-228600" algn="l" rtl="0" eaLnBrk="0" fontAlgn="base" hangingPunct="0">
              <a:spcBef>
                <a:spcPct val="20000"/>
              </a:spcBef>
              <a:spcAft>
                <a:spcPct val="0"/>
              </a:spcAft>
              <a:buClr>
                <a:schemeClr val="accent1"/>
              </a:buClr>
              <a:buSzPct val="60000"/>
              <a:buFont typeface="Wingdings 2" panose="05020102010507070707" pitchFamily="18" charset="2"/>
              <a:buChar char=""/>
              <a:defRPr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marL="0" indent="0" algn="just" eaLnBrk="1" hangingPunct="1">
              <a:lnSpc>
                <a:spcPct val="90000"/>
              </a:lnSpc>
              <a:buFont typeface="Wingdings 2" panose="05020102010507070707" pitchFamily="18" charset="2"/>
              <a:buNone/>
              <a:defRPr/>
            </a:pPr>
            <a:r>
              <a:rPr lang="it-IT" sz="2000" i="1" kern="0" dirty="0" smtClean="0">
                <a:solidFill>
                  <a:schemeClr val="tx1"/>
                </a:solidFill>
              </a:rPr>
              <a:t>Le persone che oggi hanno bisogno, in presenza di problemi sempre più complessi (presenti nella società, ma sempre più anche nella singola famiglia), di un punto di riferimento stabile, di una disponibilità all’accettazione, alla condivisione dei problemi e alla ricerca di soluzioni a un ”riconoscimento” che non è dato da una mappa di servizi, ma da un professionista esperto, saldamente inserito in un’istituzione che si “faccia carico” di condividere un’esperienza di vita dolorosa, che deve essere descritta, ma anche accettata per consentire il superamento. (OMISSIS)</a:t>
            </a:r>
          </a:p>
          <a:p>
            <a:pPr eaLnBrk="1" hangingPunct="1">
              <a:lnSpc>
                <a:spcPct val="90000"/>
              </a:lnSpc>
              <a:buFont typeface="Wingdings 2" panose="05020102010507070707" pitchFamily="18" charset="2"/>
              <a:buNone/>
              <a:defRPr/>
            </a:pPr>
            <a:endParaRPr lang="it-IT" sz="2000" kern="0" dirty="0" smtClean="0"/>
          </a:p>
        </p:txBody>
      </p:sp>
      <p:sp>
        <p:nvSpPr>
          <p:cNvPr id="4" name="Rettangolo 3"/>
          <p:cNvSpPr/>
          <p:nvPr/>
        </p:nvSpPr>
        <p:spPr>
          <a:xfrm>
            <a:off x="395536" y="4221089"/>
            <a:ext cx="8568952" cy="1988237"/>
          </a:xfrm>
          <a:prstGeom prst="rect">
            <a:avLst/>
          </a:prstGeom>
        </p:spPr>
        <p:txBody>
          <a:bodyPr wrap="square">
            <a:spAutoFit/>
          </a:bodyPr>
          <a:lstStyle/>
          <a:p>
            <a:pPr marL="0" indent="0" algn="just" eaLnBrk="1" hangingPunct="1">
              <a:lnSpc>
                <a:spcPct val="80000"/>
              </a:lnSpc>
              <a:buClrTx/>
              <a:buSzPct val="100000"/>
              <a:buFont typeface="Wingdings 2" panose="05020102010507070707" pitchFamily="18" charset="2"/>
              <a:buNone/>
            </a:pPr>
            <a:r>
              <a:rPr lang="it-IT" altLang="it-IT" sz="2000" i="1" dirty="0" smtClean="0">
                <a:latin typeface="+mn-lt"/>
              </a:rPr>
              <a:t>Chi </a:t>
            </a:r>
            <a:r>
              <a:rPr lang="it-IT" altLang="it-IT" sz="2000" i="1" dirty="0">
                <a:latin typeface="+mn-lt"/>
              </a:rPr>
              <a:t>chiede aiuto non presenta solo il problema, ma chiede di condividerne il peso, tutto quel corredo di emozioni, di esperienze pregresse ed attuali, che gli impediscono di leggerlo nella sua realtà e lo inducono in confusione. Ciò presuppone una relazione, la presenza di un interlocutore preparato e formato, capace di reggere all’emotività, ma anche capace di farsi carico della sofferenza.”</a:t>
            </a:r>
          </a:p>
          <a:p>
            <a:pPr marL="0" indent="0" algn="ctr" eaLnBrk="1" hangingPunct="1">
              <a:lnSpc>
                <a:spcPct val="80000"/>
              </a:lnSpc>
              <a:buClrTx/>
              <a:buSzPct val="100000"/>
              <a:buFont typeface="Wingdings 2" panose="05020102010507070707" pitchFamily="18" charset="2"/>
              <a:buNone/>
            </a:pPr>
            <a:r>
              <a:rPr lang="it-IT" altLang="it-IT" dirty="0">
                <a:latin typeface="+mn-lt"/>
              </a:rPr>
              <a:t>   </a:t>
            </a:r>
            <a:endParaRPr lang="it-IT" altLang="it-IT" dirty="0" smtClean="0">
              <a:latin typeface="+mn-lt"/>
            </a:endParaRPr>
          </a:p>
          <a:p>
            <a:pPr marL="0" indent="0" algn="ctr" eaLnBrk="1" hangingPunct="1">
              <a:lnSpc>
                <a:spcPct val="80000"/>
              </a:lnSpc>
              <a:buClrTx/>
              <a:buSzPct val="100000"/>
              <a:buFont typeface="Wingdings 2" panose="05020102010507070707" pitchFamily="18" charset="2"/>
              <a:buNone/>
            </a:pPr>
            <a:r>
              <a:rPr lang="it-IT" altLang="it-IT" sz="1600" dirty="0" smtClean="0">
                <a:latin typeface="+mn-lt"/>
              </a:rPr>
              <a:t>(</a:t>
            </a:r>
            <a:r>
              <a:rPr lang="it-IT" altLang="it-IT" sz="1600" dirty="0">
                <a:latin typeface="+mn-lt"/>
              </a:rPr>
              <a:t>Relazione di Paola Rossi, Roma 14/05/2015)</a:t>
            </a:r>
          </a:p>
        </p:txBody>
      </p:sp>
    </p:spTree>
    <p:extLst>
      <p:ext uri="{BB962C8B-B14F-4D97-AF65-F5344CB8AC3E}">
        <p14:creationId xmlns:p14="http://schemas.microsoft.com/office/powerpoint/2010/main" val="5907785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3"/>
          <p:cNvSpPr>
            <a:spLocks noGrp="1"/>
          </p:cNvSpPr>
          <p:nvPr>
            <p:ph type="body" idx="4294967295"/>
          </p:nvPr>
        </p:nvSpPr>
        <p:spPr>
          <a:xfrm>
            <a:off x="304800" y="549275"/>
            <a:ext cx="8686800" cy="5530850"/>
          </a:xfrm>
        </p:spPr>
        <p:txBody>
          <a:bodyPr/>
          <a:lstStyle/>
          <a:p>
            <a:pPr marL="0" indent="0" algn="just" eaLnBrk="1" hangingPunct="1">
              <a:lnSpc>
                <a:spcPct val="80000"/>
              </a:lnSpc>
              <a:buClrTx/>
              <a:buSzPct val="100000"/>
              <a:buFont typeface="Wingdings 2" panose="05020102010507070707" pitchFamily="18" charset="2"/>
              <a:buNone/>
            </a:pPr>
            <a:endParaRPr lang="it-IT" altLang="it-IT" sz="2000" dirty="0" smtClean="0"/>
          </a:p>
          <a:p>
            <a:pPr marL="0" indent="0" algn="just" eaLnBrk="1" hangingPunct="1">
              <a:lnSpc>
                <a:spcPct val="80000"/>
              </a:lnSpc>
              <a:buClrTx/>
              <a:buSzPct val="100000"/>
              <a:buFont typeface="Wingdings" panose="05000000000000000000" pitchFamily="2" charset="2"/>
              <a:buChar char="q"/>
            </a:pPr>
            <a:r>
              <a:rPr lang="it-IT" altLang="it-IT" sz="1800" dirty="0" smtClean="0"/>
              <a:t>Un operatore che si mette al fianco della persona conducendola verso la scelta consapevole delle possibili risorse/risposte.</a:t>
            </a:r>
          </a:p>
          <a:p>
            <a:pPr marL="0" indent="0" algn="just" eaLnBrk="1" hangingPunct="1">
              <a:lnSpc>
                <a:spcPct val="80000"/>
              </a:lnSpc>
              <a:buClrTx/>
              <a:buSzPct val="100000"/>
              <a:buNone/>
            </a:pPr>
            <a:endParaRPr lang="it-IT" altLang="it-IT" sz="1800" dirty="0" smtClean="0"/>
          </a:p>
          <a:p>
            <a:pPr marL="0" indent="0" algn="just" eaLnBrk="1" hangingPunct="1">
              <a:lnSpc>
                <a:spcPct val="80000"/>
              </a:lnSpc>
              <a:buClrTx/>
              <a:buSzPct val="100000"/>
              <a:buFont typeface="Wingdings" panose="05000000000000000000" pitchFamily="2" charset="2"/>
              <a:buChar char="q"/>
            </a:pPr>
            <a:r>
              <a:rPr lang="it-IT" altLang="it-IT" sz="1800" dirty="0" smtClean="0"/>
              <a:t>Un operatore che orienta la persona verso l’autodeterminazione e l’autonomia.</a:t>
            </a:r>
            <a:r>
              <a:rPr lang="it-IT" altLang="it-IT" sz="1800" b="1" dirty="0" smtClean="0"/>
              <a:t> </a:t>
            </a:r>
          </a:p>
          <a:p>
            <a:pPr marL="0" indent="0" algn="just" eaLnBrk="1" hangingPunct="1">
              <a:lnSpc>
                <a:spcPct val="80000"/>
              </a:lnSpc>
              <a:buClrTx/>
              <a:buSzPct val="100000"/>
              <a:buNone/>
            </a:pPr>
            <a:endParaRPr lang="it-IT" altLang="it-IT" sz="1800" b="1" dirty="0" smtClean="0"/>
          </a:p>
          <a:p>
            <a:pPr marL="0" indent="0" algn="just" eaLnBrk="1" hangingPunct="1">
              <a:lnSpc>
                <a:spcPct val="80000"/>
              </a:lnSpc>
              <a:buClrTx/>
              <a:buSzPct val="100000"/>
              <a:buNone/>
            </a:pPr>
            <a:endParaRPr lang="it-IT" altLang="it-IT" sz="1800" b="1" dirty="0"/>
          </a:p>
          <a:p>
            <a:pPr marL="0" indent="0" algn="just" eaLnBrk="1" hangingPunct="1">
              <a:lnSpc>
                <a:spcPct val="80000"/>
              </a:lnSpc>
              <a:buClrTx/>
              <a:buSzPct val="100000"/>
              <a:buNone/>
            </a:pPr>
            <a:endParaRPr lang="it-IT" altLang="it-IT" sz="1800" b="1" dirty="0" smtClean="0"/>
          </a:p>
          <a:p>
            <a:pPr marL="0" indent="0" algn="ctr" eaLnBrk="1" hangingPunct="1">
              <a:lnSpc>
                <a:spcPct val="80000"/>
              </a:lnSpc>
              <a:buClrTx/>
              <a:buSzPct val="100000"/>
              <a:buFont typeface="Wingdings" panose="05000000000000000000" pitchFamily="2" charset="2"/>
              <a:buNone/>
            </a:pPr>
            <a:r>
              <a:rPr lang="it-IT" altLang="it-IT" sz="2400" b="1" dirty="0" smtClean="0"/>
              <a:t>Legge 328 -2000 </a:t>
            </a:r>
          </a:p>
          <a:p>
            <a:pPr marL="0" indent="0" algn="ctr" eaLnBrk="1" hangingPunct="1">
              <a:lnSpc>
                <a:spcPct val="80000"/>
              </a:lnSpc>
              <a:buClrTx/>
              <a:buSzPct val="100000"/>
              <a:buFont typeface="Wingdings" panose="05000000000000000000" pitchFamily="2" charset="2"/>
              <a:buNone/>
            </a:pPr>
            <a:endParaRPr lang="it-IT" altLang="it-IT" sz="1800" b="1" dirty="0"/>
          </a:p>
          <a:p>
            <a:pPr marL="0" indent="0" algn="ctr" eaLnBrk="1" hangingPunct="1">
              <a:lnSpc>
                <a:spcPct val="80000"/>
              </a:lnSpc>
              <a:buClrTx/>
              <a:buSzPct val="100000"/>
              <a:buFont typeface="Wingdings" panose="05000000000000000000" pitchFamily="2" charset="2"/>
              <a:buNone/>
            </a:pPr>
            <a:endParaRPr lang="it-IT" altLang="it-IT" sz="1800" b="1" dirty="0" smtClean="0"/>
          </a:p>
          <a:p>
            <a:pPr marL="0" indent="0" algn="just" eaLnBrk="1" hangingPunct="1">
              <a:lnSpc>
                <a:spcPct val="80000"/>
              </a:lnSpc>
              <a:buClrTx/>
              <a:buSzPct val="100000"/>
              <a:buFont typeface="Wingdings" panose="05000000000000000000" pitchFamily="2" charset="2"/>
              <a:buNone/>
            </a:pPr>
            <a:r>
              <a:rPr lang="it-IT" altLang="it-IT" sz="1800" b="1" dirty="0" smtClean="0"/>
              <a:t>Le tre funzioni proprie del Servizio Sociale:</a:t>
            </a:r>
          </a:p>
          <a:p>
            <a:pPr marL="0" indent="0" algn="just" eaLnBrk="1" hangingPunct="1">
              <a:lnSpc>
                <a:spcPct val="80000"/>
              </a:lnSpc>
              <a:buClrTx/>
              <a:buSzPct val="100000"/>
              <a:buFont typeface="Wingdings" panose="05000000000000000000" pitchFamily="2" charset="2"/>
              <a:buNone/>
            </a:pPr>
            <a:endParaRPr lang="it-IT" altLang="it-IT" sz="1800" b="1" dirty="0" smtClean="0"/>
          </a:p>
          <a:p>
            <a:pPr marL="0" indent="0" algn="just" eaLnBrk="1" hangingPunct="1">
              <a:lnSpc>
                <a:spcPct val="80000"/>
              </a:lnSpc>
              <a:buClrTx/>
              <a:buSzPct val="100000"/>
              <a:buNone/>
            </a:pPr>
            <a:r>
              <a:rPr lang="it-IT" altLang="it-IT" sz="1800" b="1" dirty="0" smtClean="0"/>
              <a:t>►Segretariato </a:t>
            </a:r>
            <a:r>
              <a:rPr lang="it-IT" altLang="it-IT" sz="1800" b="1" dirty="0" smtClean="0"/>
              <a:t>di servizio</a:t>
            </a:r>
          </a:p>
          <a:p>
            <a:pPr marL="0" indent="0" algn="just" eaLnBrk="1" hangingPunct="1">
              <a:lnSpc>
                <a:spcPct val="80000"/>
              </a:lnSpc>
              <a:buClrTx/>
              <a:buSzPct val="100000"/>
              <a:buNone/>
            </a:pPr>
            <a:r>
              <a:rPr lang="it-IT" altLang="it-IT" sz="1800" b="1" dirty="0" smtClean="0"/>
              <a:t>►Management sociale del caso (case management)</a:t>
            </a:r>
          </a:p>
          <a:p>
            <a:pPr marL="0" indent="0" algn="just" eaLnBrk="1" hangingPunct="1">
              <a:lnSpc>
                <a:spcPct val="80000"/>
              </a:lnSpc>
              <a:buClrTx/>
              <a:buSzPct val="100000"/>
              <a:buFontTx/>
              <a:buNone/>
            </a:pPr>
            <a:r>
              <a:rPr lang="it-IT" altLang="it-IT" sz="1800" b="1" dirty="0"/>
              <a:t>►</a:t>
            </a:r>
            <a:r>
              <a:rPr lang="it-IT" altLang="it-IT" sz="1800" b="1" dirty="0" smtClean="0"/>
              <a:t>Osservazione,</a:t>
            </a:r>
          </a:p>
          <a:p>
            <a:pPr marL="0" indent="0" algn="just" eaLnBrk="1" hangingPunct="1">
              <a:lnSpc>
                <a:spcPct val="80000"/>
              </a:lnSpc>
              <a:buClrTx/>
              <a:buSzPct val="100000"/>
              <a:buFontTx/>
              <a:buNone/>
            </a:pPr>
            <a:r>
              <a:rPr lang="it-IT" altLang="it-IT" sz="1800" b="1" dirty="0" smtClean="0"/>
              <a:t>►Programmazione,</a:t>
            </a:r>
          </a:p>
          <a:p>
            <a:pPr marL="0" indent="0" algn="just" eaLnBrk="1" hangingPunct="1">
              <a:lnSpc>
                <a:spcPct val="80000"/>
              </a:lnSpc>
              <a:buClrTx/>
              <a:buSzPct val="100000"/>
              <a:buFontTx/>
              <a:buNone/>
            </a:pPr>
            <a:r>
              <a:rPr lang="it-IT" altLang="it-IT" sz="1800" b="1" dirty="0" smtClean="0"/>
              <a:t>►Pianificazione,</a:t>
            </a:r>
          </a:p>
          <a:p>
            <a:pPr marL="0" indent="0" algn="just" eaLnBrk="1" hangingPunct="1">
              <a:lnSpc>
                <a:spcPct val="80000"/>
              </a:lnSpc>
              <a:buClrTx/>
              <a:buSzPct val="100000"/>
              <a:buFontTx/>
              <a:buNone/>
            </a:pPr>
            <a:r>
              <a:rPr lang="it-IT" altLang="it-IT" sz="1800" b="1" dirty="0" smtClean="0"/>
              <a:t>►Direzione e coordinamento delle politiche sociali con le aree integrate.</a:t>
            </a:r>
          </a:p>
          <a:p>
            <a:pPr marL="0" indent="0" eaLnBrk="1" hangingPunct="1">
              <a:lnSpc>
                <a:spcPct val="80000"/>
              </a:lnSpc>
              <a:buFont typeface="Wingdings" panose="05000000000000000000" pitchFamily="2" charset="2"/>
              <a:buChar char="q"/>
            </a:pPr>
            <a:endParaRPr lang="it-IT" altLang="it-IT" sz="2000" dirty="0" smtClean="0"/>
          </a:p>
        </p:txBody>
      </p:sp>
    </p:spTree>
  </p:cSld>
  <p:clrMapOvr>
    <a:masterClrMapping/>
  </p:clrMapOvr>
  <p:transition spd="slow">
    <p:push dir="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3"/>
          <p:cNvSpPr>
            <a:spLocks noGrp="1"/>
          </p:cNvSpPr>
          <p:nvPr>
            <p:ph type="body" idx="4294967295"/>
          </p:nvPr>
        </p:nvSpPr>
        <p:spPr>
          <a:xfrm>
            <a:off x="304800" y="981075"/>
            <a:ext cx="8686800" cy="5099050"/>
          </a:xfrm>
        </p:spPr>
        <p:txBody>
          <a:bodyPr/>
          <a:lstStyle/>
          <a:p>
            <a:pPr marL="0" indent="0" algn="ctr" eaLnBrk="1" hangingPunct="1">
              <a:lnSpc>
                <a:spcPct val="80000"/>
              </a:lnSpc>
              <a:buFont typeface="Wingdings 2" panose="05020102010507070707" pitchFamily="18" charset="2"/>
              <a:buNone/>
            </a:pPr>
            <a:r>
              <a:rPr lang="it-IT" altLang="it-IT" sz="2800" b="1" dirty="0" smtClean="0"/>
              <a:t>L.R. n° 11 del 15/05/ 2012  art. 1, comma 1 </a:t>
            </a:r>
          </a:p>
          <a:p>
            <a:pPr marL="0" indent="0" algn="ctr" eaLnBrk="1" hangingPunct="1">
              <a:lnSpc>
                <a:spcPct val="80000"/>
              </a:lnSpc>
              <a:buFont typeface="Wingdings 2" panose="05020102010507070707" pitchFamily="18" charset="2"/>
              <a:buNone/>
            </a:pPr>
            <a:r>
              <a:rPr lang="it-IT" altLang="it-IT" sz="2800" b="1" dirty="0" smtClean="0"/>
              <a:t>Delibera n. 1843 del 29/10/2012 : </a:t>
            </a:r>
          </a:p>
          <a:p>
            <a:pPr marL="0" indent="0" algn="ctr" eaLnBrk="1" hangingPunct="1">
              <a:lnSpc>
                <a:spcPct val="80000"/>
              </a:lnSpc>
              <a:buFont typeface="Wingdings 2" panose="05020102010507070707" pitchFamily="18" charset="2"/>
              <a:buNone/>
            </a:pPr>
            <a:r>
              <a:rPr lang="it-IT" altLang="it-IT" sz="2800" b="1" dirty="0" smtClean="0"/>
              <a:t>Rimodulazione dotazione organica ASL Bari</a:t>
            </a:r>
          </a:p>
          <a:p>
            <a:pPr marL="0" indent="0" algn="ctr" eaLnBrk="1" hangingPunct="1">
              <a:lnSpc>
                <a:spcPct val="80000"/>
              </a:lnSpc>
              <a:buFont typeface="Wingdings 2" panose="05020102010507070707" pitchFamily="18" charset="2"/>
              <a:buNone/>
            </a:pPr>
            <a:endParaRPr lang="it-IT" altLang="it-IT" sz="2000" b="1" dirty="0" smtClean="0"/>
          </a:p>
          <a:p>
            <a:pPr marL="0" indent="0" algn="just" eaLnBrk="1" hangingPunct="1">
              <a:lnSpc>
                <a:spcPct val="80000"/>
              </a:lnSpc>
              <a:buClrTx/>
              <a:buSzPct val="100000"/>
              <a:buFont typeface="Wingdings 2" panose="05020102010507070707" pitchFamily="18" charset="2"/>
              <a:buNone/>
            </a:pPr>
            <a:r>
              <a:rPr lang="it-IT" altLang="it-IT" sz="2400" dirty="0" smtClean="0"/>
              <a:t>In questa delibera viene calcolato il fabbisogno aziendale per La rimodulazione delle dotazioni organiche.</a:t>
            </a:r>
          </a:p>
          <a:p>
            <a:pPr marL="0" indent="0" algn="just" eaLnBrk="1" hangingPunct="1">
              <a:lnSpc>
                <a:spcPct val="80000"/>
              </a:lnSpc>
              <a:buClrTx/>
              <a:buSzPct val="100000"/>
              <a:buFont typeface="Wingdings 2" panose="05020102010507070707" pitchFamily="18" charset="2"/>
              <a:buNone/>
            </a:pPr>
            <a:r>
              <a:rPr lang="it-IT" altLang="it-IT" sz="1100" dirty="0" smtClean="0"/>
              <a:t> </a:t>
            </a:r>
          </a:p>
          <a:p>
            <a:pPr marL="0" indent="0" algn="just" eaLnBrk="1" hangingPunct="1">
              <a:lnSpc>
                <a:spcPct val="80000"/>
              </a:lnSpc>
              <a:buClrTx/>
              <a:buSzPct val="100000"/>
              <a:buFont typeface="Wingdings 2" panose="05020102010507070707" pitchFamily="18" charset="2"/>
              <a:buNone/>
            </a:pPr>
            <a:r>
              <a:rPr lang="it-IT" altLang="it-IT" sz="2400" dirty="0" smtClean="0"/>
              <a:t>Si  prendono  in esame tutti i servizi aziendali ospedalieri e territoriali, unità operative complesse e semplici, aree aziendali ecc. e si prevede di raggiungere una</a:t>
            </a:r>
            <a:r>
              <a:rPr lang="it-IT" altLang="it-IT" sz="2400" b="1" dirty="0" smtClean="0"/>
              <a:t> dotazione organica di n. 9.661 unità.</a:t>
            </a:r>
          </a:p>
          <a:p>
            <a:pPr marL="0" indent="0" algn="just" eaLnBrk="1" hangingPunct="1">
              <a:lnSpc>
                <a:spcPct val="80000"/>
              </a:lnSpc>
              <a:buClrTx/>
              <a:buSzPct val="100000"/>
              <a:buFont typeface="Wingdings 2" panose="05020102010507070707" pitchFamily="18" charset="2"/>
              <a:buNone/>
            </a:pPr>
            <a:endParaRPr lang="it-IT" altLang="it-IT" sz="1200" b="1" dirty="0" smtClean="0"/>
          </a:p>
          <a:p>
            <a:pPr marL="0" indent="0" algn="just" eaLnBrk="1" hangingPunct="1">
              <a:lnSpc>
                <a:spcPct val="80000"/>
              </a:lnSpc>
              <a:buClrTx/>
              <a:buSzPct val="100000"/>
              <a:buFont typeface="Wingdings 2" panose="05020102010507070707" pitchFamily="18" charset="2"/>
              <a:buNone/>
            </a:pPr>
            <a:r>
              <a:rPr lang="it-IT" altLang="it-IT" sz="2400" dirty="0" smtClean="0"/>
              <a:t>Si evidenziano, nell’allegato 1, le dotazioni organiche   per servizio e per tipologia professionale comparando tre dati: il  dato reale ovvero l’esistente, il dato ideale ovvero massima capienza, ed il dato previsionale ovvero possibile ampliamento.</a:t>
            </a:r>
          </a:p>
        </p:txBody>
      </p:sp>
      <p:sp>
        <p:nvSpPr>
          <p:cNvPr id="2" name="Rettangolo 1"/>
          <p:cNvSpPr/>
          <p:nvPr/>
        </p:nvSpPr>
        <p:spPr>
          <a:xfrm>
            <a:off x="2699792" y="42265"/>
            <a:ext cx="3711402" cy="923330"/>
          </a:xfrm>
          <a:prstGeom prst="rect">
            <a:avLst/>
          </a:prstGeom>
          <a:noFill/>
        </p:spPr>
        <p:txBody>
          <a:bodyPr wrap="none" lIns="91440" tIns="45720" rIns="91440" bIns="45720">
            <a:spAutoFit/>
          </a:bodyPr>
          <a:lstStyle/>
          <a:p>
            <a:pPr algn="ctr"/>
            <a:r>
              <a:rPr lang="it-IT" altLang="it-IT" sz="5400" b="1" cap="none" spc="0" dirty="0" smtClean="0">
                <a:ln w="22225">
                  <a:solidFill>
                    <a:schemeClr val="accent2"/>
                  </a:solidFill>
                  <a:prstDash val="solid"/>
                </a:ln>
                <a:solidFill>
                  <a:schemeClr val="accent2">
                    <a:lumMod val="40000"/>
                    <a:lumOff val="60000"/>
                  </a:schemeClr>
                </a:solidFill>
                <a:effectLst/>
              </a:rPr>
              <a:t>CRITICITA’</a:t>
            </a:r>
            <a:endParaRPr lang="it-IT" sz="5400" b="1" cap="none" spc="0" dirty="0">
              <a:ln w="22225">
                <a:solidFill>
                  <a:schemeClr val="accent2"/>
                </a:solidFill>
                <a:prstDash val="solid"/>
              </a:ln>
              <a:solidFill>
                <a:schemeClr val="accent2">
                  <a:lumMod val="40000"/>
                  <a:lumOff val="60000"/>
                </a:schemeClr>
              </a:solidFill>
              <a:effectLst/>
            </a:endParaRPr>
          </a:p>
        </p:txBody>
      </p:sp>
    </p:spTree>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p:cNvSpPr>
          <p:nvPr>
            <p:ph type="body" idx="4294967295"/>
          </p:nvPr>
        </p:nvSpPr>
        <p:spPr>
          <a:xfrm>
            <a:off x="251520" y="4558506"/>
            <a:ext cx="8280400" cy="4598987"/>
          </a:xfrm>
        </p:spPr>
        <p:txBody>
          <a:bodyPr/>
          <a:lstStyle/>
          <a:p>
            <a:pPr>
              <a:buSzTx/>
              <a:buFont typeface="Wingdings" panose="05000000000000000000" pitchFamily="2" charset="2"/>
              <a:buNone/>
            </a:pPr>
            <a:endParaRPr lang="it-IT" altLang="it-IT" b="1" dirty="0" smtClean="0"/>
          </a:p>
          <a:p>
            <a:pPr>
              <a:buSzTx/>
              <a:buFont typeface="Wingdings" panose="05000000000000000000" pitchFamily="2" charset="2"/>
              <a:buNone/>
            </a:pPr>
            <a:r>
              <a:rPr lang="it-IT" altLang="it-IT" sz="1600" i="1" dirty="0" smtClean="0">
                <a:solidFill>
                  <a:schemeClr val="accent2">
                    <a:lumMod val="75000"/>
                  </a:schemeClr>
                </a:solidFill>
              </a:rPr>
              <a:t>(1) Elisabetta Neve: Il servizio sociale tra Teoria e Prassi in Atti del Seminario Nazionale di S.S.</a:t>
            </a:r>
          </a:p>
        </p:txBody>
      </p:sp>
      <p:sp>
        <p:nvSpPr>
          <p:cNvPr id="2" name="Rettangolo 1"/>
          <p:cNvSpPr/>
          <p:nvPr/>
        </p:nvSpPr>
        <p:spPr>
          <a:xfrm>
            <a:off x="513286" y="1185426"/>
            <a:ext cx="5328703" cy="3046988"/>
          </a:xfrm>
          <a:prstGeom prst="rect">
            <a:avLst/>
          </a:prstGeom>
          <a:noFill/>
        </p:spPr>
        <p:txBody>
          <a:bodyPr wrap="none" lIns="91440" tIns="45720" rIns="91440" bIns="45720">
            <a:spAutoFit/>
          </a:bodyPr>
          <a:lstStyle/>
          <a:p>
            <a:r>
              <a:rPr lang="it-IT" altLang="it-IT" sz="3200" b="1" i="1" cap="none" spc="0" dirty="0" smtClean="0">
                <a:ln w="22225">
                  <a:solidFill>
                    <a:schemeClr val="accent2"/>
                  </a:solidFill>
                  <a:prstDash val="solid"/>
                </a:ln>
                <a:solidFill>
                  <a:schemeClr val="accent2">
                    <a:lumMod val="40000"/>
                    <a:lumOff val="60000"/>
                  </a:schemeClr>
                </a:solidFill>
                <a:effectLst/>
              </a:rPr>
              <a:t>“Si integra ciò che è stato </a:t>
            </a:r>
          </a:p>
          <a:p>
            <a:r>
              <a:rPr lang="it-IT" altLang="it-IT" sz="3200" b="1" i="1" cap="none" spc="0" dirty="0" smtClean="0">
                <a:ln w="22225">
                  <a:solidFill>
                    <a:schemeClr val="accent2"/>
                  </a:solidFill>
                  <a:prstDash val="solid"/>
                </a:ln>
                <a:solidFill>
                  <a:schemeClr val="accent2">
                    <a:lumMod val="40000"/>
                    <a:lumOff val="60000"/>
                  </a:schemeClr>
                </a:solidFill>
                <a:effectLst/>
              </a:rPr>
              <a:t>artificiosamente separato</a:t>
            </a:r>
          </a:p>
          <a:p>
            <a:r>
              <a:rPr lang="it-IT" altLang="it-IT" sz="3200" b="1" i="1" cap="none" spc="0" dirty="0" smtClean="0">
                <a:ln w="22225">
                  <a:solidFill>
                    <a:schemeClr val="accent2"/>
                  </a:solidFill>
                  <a:prstDash val="solid"/>
                </a:ln>
                <a:solidFill>
                  <a:schemeClr val="accent2">
                    <a:lumMod val="40000"/>
                    <a:lumOff val="60000"/>
                  </a:schemeClr>
                </a:solidFill>
                <a:effectLst/>
              </a:rPr>
              <a:t> e che ha reso </a:t>
            </a:r>
          </a:p>
          <a:p>
            <a:r>
              <a:rPr lang="it-IT" altLang="it-IT" sz="3200" b="1" i="1" cap="none" spc="0" dirty="0" smtClean="0">
                <a:ln w="22225">
                  <a:solidFill>
                    <a:schemeClr val="accent2"/>
                  </a:solidFill>
                  <a:prstDash val="solid"/>
                </a:ln>
                <a:solidFill>
                  <a:schemeClr val="accent2">
                    <a:lumMod val="40000"/>
                    <a:lumOff val="60000"/>
                  </a:schemeClr>
                </a:solidFill>
                <a:effectLst/>
              </a:rPr>
              <a:t>ciascuno dei due soggetti </a:t>
            </a:r>
          </a:p>
          <a:p>
            <a:r>
              <a:rPr lang="it-IT" altLang="it-IT" sz="3200" b="1" i="1" cap="none" spc="0" dirty="0" smtClean="0">
                <a:ln w="22225">
                  <a:solidFill>
                    <a:schemeClr val="accent2"/>
                  </a:solidFill>
                  <a:prstDash val="solid"/>
                </a:ln>
                <a:solidFill>
                  <a:schemeClr val="accent2">
                    <a:lumMod val="40000"/>
                    <a:lumOff val="60000"/>
                  </a:schemeClr>
                </a:solidFill>
                <a:effectLst/>
              </a:rPr>
              <a:t>monchi, incompleti </a:t>
            </a:r>
          </a:p>
          <a:p>
            <a:r>
              <a:rPr lang="it-IT" altLang="it-IT" sz="3200" b="1" i="1" cap="none" spc="0" dirty="0" smtClean="0">
                <a:ln w="22225">
                  <a:solidFill>
                    <a:schemeClr val="accent2"/>
                  </a:solidFill>
                  <a:prstDash val="solid"/>
                </a:ln>
                <a:solidFill>
                  <a:schemeClr val="accent2">
                    <a:lumMod val="40000"/>
                    <a:lumOff val="60000"/>
                  </a:schemeClr>
                </a:solidFill>
                <a:effectLst/>
              </a:rPr>
              <a:t>e alla fine inefficaci”</a:t>
            </a:r>
            <a:r>
              <a:rPr lang="it-IT" altLang="it-IT" sz="3200" b="1" cap="none" spc="0" dirty="0" smtClean="0">
                <a:ln w="22225">
                  <a:solidFill>
                    <a:schemeClr val="accent2"/>
                  </a:solidFill>
                  <a:prstDash val="solid"/>
                </a:ln>
                <a:solidFill>
                  <a:schemeClr val="accent2">
                    <a:lumMod val="40000"/>
                    <a:lumOff val="60000"/>
                  </a:schemeClr>
                </a:solidFill>
                <a:effectLst/>
              </a:rPr>
              <a:t>.</a:t>
            </a:r>
            <a:endParaRPr lang="it-IT" sz="3200" b="1" cap="none" spc="0" dirty="0">
              <a:ln w="22225">
                <a:solidFill>
                  <a:schemeClr val="accent2"/>
                </a:solidFill>
                <a:prstDash val="solid"/>
              </a:ln>
              <a:solidFill>
                <a:schemeClr val="accent2">
                  <a:lumMod val="40000"/>
                  <a:lumOff val="60000"/>
                </a:schemeClr>
              </a:solidFill>
              <a:effectLst/>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5940152" y="1772816"/>
            <a:ext cx="2891506" cy="2160165"/>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p:cNvSpPr>
          <p:nvPr>
            <p:ph type="title" idx="429496729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normAutofit fontScale="90000"/>
          </a:bodyPr>
          <a:lstStyle/>
          <a:p>
            <a:pPr algn="ctr" eaLnBrk="1" hangingPunct="1">
              <a:defRPr/>
            </a:pPr>
            <a:r>
              <a:rPr lang="it-IT" sz="3200" b="1" cap="none" smtClean="0">
                <a:effectLst/>
              </a:rPr>
              <a:t>Un esempio:</a:t>
            </a:r>
            <a:br>
              <a:rPr lang="it-IT" sz="3200" b="1" cap="none" smtClean="0">
                <a:effectLst/>
              </a:rPr>
            </a:br>
            <a:endParaRPr lang="it-IT" sz="3200" b="1" cap="none" smtClean="0">
              <a:effectLst/>
            </a:endParaRPr>
          </a:p>
        </p:txBody>
      </p:sp>
      <p:sp>
        <p:nvSpPr>
          <p:cNvPr id="52227" name="Rectangle 3"/>
          <p:cNvSpPr>
            <a:spLocks noGrp="1"/>
          </p:cNvSpPr>
          <p:nvPr>
            <p:ph type="body" idx="4294967295"/>
          </p:nvPr>
        </p:nvSpPr>
        <p:spPr/>
        <p:txBody>
          <a:bodyPr/>
          <a:lstStyle/>
          <a:p>
            <a:pPr eaLnBrk="1" hangingPunct="1">
              <a:buClrTx/>
              <a:buSzPct val="100000"/>
              <a:buFont typeface="Wingdings" panose="05000000000000000000" pitchFamily="2" charset="2"/>
              <a:buChar char="§"/>
            </a:pPr>
            <a:r>
              <a:rPr lang="it-IT" altLang="it-IT" sz="2800" smtClean="0"/>
              <a:t>Educatore Professionale</a:t>
            </a:r>
            <a:r>
              <a:rPr lang="it-IT" altLang="it-IT" sz="2800" b="1" smtClean="0"/>
              <a:t>: 100 — 109  — 9; </a:t>
            </a:r>
          </a:p>
          <a:p>
            <a:pPr eaLnBrk="1" hangingPunct="1">
              <a:buClrTx/>
              <a:buSzPct val="100000"/>
              <a:buFont typeface="Wingdings" panose="05000000000000000000" pitchFamily="2" charset="2"/>
              <a:buChar char="§"/>
            </a:pPr>
            <a:r>
              <a:rPr lang="it-IT" altLang="it-IT" sz="2800" smtClean="0"/>
              <a:t>Educatore Professionale esperto:4</a:t>
            </a:r>
            <a:r>
              <a:rPr lang="it-IT" altLang="it-IT" sz="2800" b="1" smtClean="0"/>
              <a:t> — 4 — 0;</a:t>
            </a:r>
          </a:p>
          <a:p>
            <a:pPr eaLnBrk="1" hangingPunct="1">
              <a:buClrTx/>
              <a:buSzPct val="100000"/>
              <a:buFont typeface="Wingdings" panose="05000000000000000000" pitchFamily="2" charset="2"/>
              <a:buChar char="§"/>
            </a:pPr>
            <a:r>
              <a:rPr lang="it-IT" altLang="it-IT" sz="2800" smtClean="0"/>
              <a:t>Infermiere</a:t>
            </a:r>
            <a:r>
              <a:rPr lang="it-IT" altLang="it-IT" sz="2800" b="1" smtClean="0"/>
              <a:t> </a:t>
            </a:r>
            <a:r>
              <a:rPr lang="it-IT" altLang="it-IT" sz="2800" smtClean="0"/>
              <a:t>Professionale</a:t>
            </a:r>
            <a:r>
              <a:rPr lang="it-IT" altLang="it-IT" sz="2800" b="1" smtClean="0"/>
              <a:t>: 2792 — 3015 — 223; </a:t>
            </a:r>
          </a:p>
          <a:p>
            <a:pPr eaLnBrk="1" hangingPunct="1">
              <a:buClrTx/>
              <a:buSzPct val="100000"/>
              <a:buFont typeface="Wingdings" panose="05000000000000000000" pitchFamily="2" charset="2"/>
              <a:buChar char="§"/>
            </a:pPr>
            <a:r>
              <a:rPr lang="it-IT" altLang="it-IT" sz="2800" smtClean="0"/>
              <a:t>Infermiere</a:t>
            </a:r>
            <a:r>
              <a:rPr lang="it-IT" altLang="it-IT" sz="2800" b="1" smtClean="0"/>
              <a:t> </a:t>
            </a:r>
            <a:r>
              <a:rPr lang="it-IT" altLang="it-IT" sz="2800" smtClean="0"/>
              <a:t>Professionale esperto</a:t>
            </a:r>
            <a:r>
              <a:rPr lang="it-IT" altLang="it-IT" sz="2800" b="1" smtClean="0"/>
              <a:t>: 112 — 139 — 27;</a:t>
            </a:r>
          </a:p>
          <a:p>
            <a:pPr eaLnBrk="1" hangingPunct="1">
              <a:buClrTx/>
              <a:buSzPct val="100000"/>
              <a:buFont typeface="Wingdings" panose="05000000000000000000" pitchFamily="2" charset="2"/>
              <a:buChar char="§"/>
            </a:pPr>
            <a:r>
              <a:rPr lang="it-IT" altLang="it-IT" sz="2800" smtClean="0"/>
              <a:t>Assistente Sanitario: </a:t>
            </a:r>
            <a:r>
              <a:rPr lang="it-IT" altLang="it-IT" sz="2800" b="1" smtClean="0"/>
              <a:t>25 — 40 — 15; </a:t>
            </a:r>
          </a:p>
          <a:p>
            <a:pPr eaLnBrk="1" hangingPunct="1">
              <a:buClrTx/>
              <a:buSzPct val="100000"/>
              <a:buFont typeface="Wingdings" panose="05000000000000000000" pitchFamily="2" charset="2"/>
              <a:buChar char="§"/>
            </a:pPr>
            <a:r>
              <a:rPr lang="it-IT" altLang="it-IT" sz="2800" smtClean="0"/>
              <a:t>Assistente Sanitario</a:t>
            </a:r>
            <a:r>
              <a:rPr lang="it-IT" altLang="it-IT" sz="2800" b="1" smtClean="0"/>
              <a:t> </a:t>
            </a:r>
            <a:r>
              <a:rPr lang="it-IT" altLang="it-IT" sz="2800" smtClean="0"/>
              <a:t>esperto</a:t>
            </a:r>
            <a:r>
              <a:rPr lang="it-IT" altLang="it-IT" sz="2800" b="1" smtClean="0"/>
              <a:t>: 8 — 17 — 9;</a:t>
            </a:r>
          </a:p>
          <a:p>
            <a:pPr eaLnBrk="1" hangingPunct="1">
              <a:buClrTx/>
              <a:buSzPct val="100000"/>
              <a:buFont typeface="Wingdings" panose="05000000000000000000" pitchFamily="2" charset="2"/>
              <a:buChar char="§"/>
            </a:pPr>
            <a:r>
              <a:rPr lang="it-IT" altLang="it-IT" sz="2800" b="1" smtClean="0"/>
              <a:t>Assistente Sociale: 105 — 112 — 5;</a:t>
            </a:r>
          </a:p>
          <a:p>
            <a:pPr eaLnBrk="1" hangingPunct="1">
              <a:buClrTx/>
              <a:buSzPct val="100000"/>
              <a:buFont typeface="Wingdings" panose="05000000000000000000" pitchFamily="2" charset="2"/>
              <a:buChar char="§"/>
            </a:pPr>
            <a:r>
              <a:rPr lang="it-IT" altLang="it-IT" sz="2800" b="1" smtClean="0"/>
              <a:t>Assistente Sociale esperto: 8 — 17 — 9. </a:t>
            </a:r>
          </a:p>
          <a:p>
            <a:pPr eaLnBrk="1" hangingPunct="1"/>
            <a:endParaRPr lang="it-IT" altLang="it-IT" sz="2800" smtClean="0"/>
          </a:p>
          <a:p>
            <a:pPr eaLnBrk="1" hangingPunct="1"/>
            <a:endParaRPr lang="it-IT" altLang="it-IT" sz="2800" smtClean="0"/>
          </a:p>
        </p:txBody>
      </p:sp>
    </p:spTree>
  </p:cSld>
  <p:clrMapOvr>
    <a:masterClrMapping/>
  </p:clrMapOvr>
  <p:transition spd="slow">
    <p:push dir="u"/>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3"/>
          <p:cNvSpPr>
            <a:spLocks noGrp="1"/>
          </p:cNvSpPr>
          <p:nvPr>
            <p:ph type="body" idx="4294967295"/>
          </p:nvPr>
        </p:nvSpPr>
        <p:spPr>
          <a:xfrm>
            <a:off x="250825" y="1052513"/>
            <a:ext cx="8686800" cy="4752975"/>
          </a:xfrm>
        </p:spPr>
        <p:txBody>
          <a:bodyPr/>
          <a:lstStyle/>
          <a:p>
            <a:pPr marL="0" indent="0" algn="just" eaLnBrk="1" hangingPunct="1">
              <a:buFont typeface="Wingdings 2" panose="05020102010507070707" pitchFamily="18" charset="2"/>
              <a:buNone/>
            </a:pPr>
            <a:r>
              <a:rPr lang="it-IT" altLang="it-IT" b="1" smtClean="0"/>
              <a:t>Se la popolazione dell’azienda in base ai dati istat 2011 è di circa 1.246.297 abitanti, e se secondo l’atto di indirizzo della Regione Puglia  il n. di assistenti sociali è pari a 1 ogni 5.000 abitanti, pertanto dovremmo idealmente avere una presenza di ben 249,25 unità,  se compariamo  il dato,  troviamo una differenza sostanziale di ben 137 unità in meno e rileviamo che la proporzione (tra professionista e popolazione) si raddoppia al 110% ( 1. Assistente sociale per 11.227,65 ab.) </a:t>
            </a:r>
          </a:p>
          <a:p>
            <a:pPr marL="0" indent="0" eaLnBrk="1" hangingPunct="1"/>
            <a:endParaRPr lang="it-IT" altLang="it-IT" sz="2800" b="1" smtClean="0"/>
          </a:p>
          <a:p>
            <a:pPr marL="0" indent="0" eaLnBrk="1" hangingPunct="1"/>
            <a:endParaRPr lang="it-IT" altLang="it-IT" sz="2800" smtClean="0"/>
          </a:p>
          <a:p>
            <a:pPr marL="0" indent="0" eaLnBrk="1" hangingPunct="1"/>
            <a:endParaRPr lang="it-IT" altLang="it-IT" sz="2800" smtClean="0"/>
          </a:p>
        </p:txBody>
      </p:sp>
    </p:spTree>
  </p:cSld>
  <p:clrMapOvr>
    <a:masterClrMapping/>
  </p:clrMapOvr>
  <p:transition spd="slow">
    <p:push dir="u"/>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3"/>
          <p:cNvSpPr>
            <a:spLocks noGrp="1"/>
          </p:cNvSpPr>
          <p:nvPr>
            <p:ph type="body" idx="4294967295"/>
          </p:nvPr>
        </p:nvSpPr>
        <p:spPr>
          <a:xfrm>
            <a:off x="304800" y="1341438"/>
            <a:ext cx="8686800" cy="4738687"/>
          </a:xfrm>
        </p:spPr>
        <p:txBody>
          <a:bodyPr/>
          <a:lstStyle/>
          <a:p>
            <a:pPr marL="457200" indent="-457200" algn="just" eaLnBrk="1" hangingPunct="1">
              <a:lnSpc>
                <a:spcPct val="80000"/>
              </a:lnSpc>
              <a:buClrTx/>
              <a:buSzPct val="100000"/>
              <a:buFont typeface="+mj-lt"/>
              <a:buAutoNum type="arabicPeriod"/>
              <a:defRPr/>
            </a:pPr>
            <a:r>
              <a:rPr lang="it-IT" sz="2000" dirty="0" smtClean="0"/>
              <a:t>Rivalutare il ruolo del Servizio Sociale comprendendone le qualità e le potenzialità sulla scorta delle esperienze pregresse di buone prassi (psichiatria – riabilitazione -   consultori).</a:t>
            </a:r>
          </a:p>
          <a:p>
            <a:pPr marL="457200" indent="-457200" algn="just" eaLnBrk="1" hangingPunct="1">
              <a:lnSpc>
                <a:spcPct val="80000"/>
              </a:lnSpc>
              <a:buClrTx/>
              <a:buSzPct val="100000"/>
              <a:buFont typeface="+mj-lt"/>
              <a:buAutoNum type="arabicPeriod"/>
              <a:defRPr/>
            </a:pPr>
            <a:endParaRPr lang="it-IT" sz="2000" dirty="0" smtClean="0"/>
          </a:p>
          <a:p>
            <a:pPr marL="457200" indent="-457200" algn="just" eaLnBrk="1" hangingPunct="1">
              <a:lnSpc>
                <a:spcPct val="80000"/>
              </a:lnSpc>
              <a:buClrTx/>
              <a:buSzPct val="100000"/>
              <a:buFont typeface="+mj-lt"/>
              <a:buAutoNum type="arabicPeriod"/>
              <a:defRPr/>
            </a:pPr>
            <a:r>
              <a:rPr lang="it-IT" sz="2000" dirty="0" smtClean="0"/>
              <a:t>Il Rapporto della Fondazione Zancan 2012, introduce il nuovo concetto di </a:t>
            </a:r>
            <a:r>
              <a:rPr lang="it-IT" sz="2000" b="1" dirty="0" smtClean="0"/>
              <a:t>“Welfare Generativo”,</a:t>
            </a:r>
            <a:r>
              <a:rPr lang="it-IT" sz="2000" dirty="0" smtClean="0"/>
              <a:t> evidenzia che serve un cambio di paradigma per affrontare le difficoltà, malgrado la </a:t>
            </a:r>
            <a:r>
              <a:rPr lang="it-IT" sz="2000" dirty="0" smtClean="0"/>
              <a:t>crisi, </a:t>
            </a:r>
            <a:r>
              <a:rPr lang="it-IT" sz="2000" dirty="0" smtClean="0"/>
              <a:t>per: </a:t>
            </a:r>
            <a:r>
              <a:rPr lang="it-IT" sz="2000" b="1" dirty="0" smtClean="0"/>
              <a:t>Responsabilizzare, rendere, rigenerare.</a:t>
            </a:r>
          </a:p>
          <a:p>
            <a:pPr marL="457200" indent="-457200" algn="just" eaLnBrk="1" hangingPunct="1">
              <a:lnSpc>
                <a:spcPct val="80000"/>
              </a:lnSpc>
              <a:buClrTx/>
              <a:buSzPct val="100000"/>
              <a:buFont typeface="+mj-lt"/>
              <a:buAutoNum type="arabicPeriod"/>
              <a:defRPr/>
            </a:pPr>
            <a:endParaRPr lang="it-IT" sz="2000" b="1" dirty="0" smtClean="0"/>
          </a:p>
          <a:p>
            <a:pPr marL="457200" indent="-457200" algn="just" eaLnBrk="1" hangingPunct="1">
              <a:lnSpc>
                <a:spcPct val="80000"/>
              </a:lnSpc>
              <a:buClrTx/>
              <a:buSzPct val="100000"/>
              <a:buFont typeface="+mj-lt"/>
              <a:buAutoNum type="arabicPeriod"/>
              <a:defRPr/>
            </a:pPr>
            <a:r>
              <a:rPr lang="it-IT" sz="2000" b="1" dirty="0" smtClean="0"/>
              <a:t>Responsabilizzare</a:t>
            </a:r>
            <a:r>
              <a:rPr lang="it-IT" sz="2000" dirty="0" smtClean="0"/>
              <a:t> gli individui significa farli  diventare persone per </a:t>
            </a:r>
            <a:r>
              <a:rPr lang="it-IT" sz="2000" b="1" dirty="0" smtClean="0"/>
              <a:t>rigenerare</a:t>
            </a:r>
            <a:r>
              <a:rPr lang="it-IT" sz="2000" dirty="0" smtClean="0"/>
              <a:t> una società con sempre meno solidarietà, ridurre le disuguaglianze, </a:t>
            </a:r>
            <a:r>
              <a:rPr lang="it-IT" sz="2000" b="1" dirty="0" smtClean="0"/>
              <a:t>rendere</a:t>
            </a:r>
            <a:r>
              <a:rPr lang="it-IT" sz="2000" dirty="0" smtClean="0"/>
              <a:t> dignità ai poveri ed alle persone fragili, far ripartire un paese sconfitto.</a:t>
            </a:r>
          </a:p>
          <a:p>
            <a:pPr marL="457200" indent="-457200" algn="just" eaLnBrk="1" hangingPunct="1">
              <a:lnSpc>
                <a:spcPct val="80000"/>
              </a:lnSpc>
              <a:buClrTx/>
              <a:buSzPct val="100000"/>
              <a:buFont typeface="+mj-lt"/>
              <a:buAutoNum type="arabicPeriod"/>
              <a:defRPr/>
            </a:pPr>
            <a:endParaRPr lang="it-IT" sz="2000" dirty="0" smtClean="0"/>
          </a:p>
          <a:p>
            <a:pPr marL="457200" indent="-457200" algn="just" eaLnBrk="1" hangingPunct="1">
              <a:lnSpc>
                <a:spcPct val="80000"/>
              </a:lnSpc>
              <a:buClrTx/>
              <a:buSzPct val="100000"/>
              <a:buFont typeface="+mj-lt"/>
              <a:buAutoNum type="arabicPeriod"/>
              <a:defRPr/>
            </a:pPr>
            <a:r>
              <a:rPr lang="it-IT" sz="2000" dirty="0" smtClean="0"/>
              <a:t>Questo </a:t>
            </a:r>
            <a:r>
              <a:rPr lang="it-IT" sz="2000" b="1" dirty="0" smtClean="0"/>
              <a:t>nuovo paradigma</a:t>
            </a:r>
            <a:r>
              <a:rPr lang="it-IT" sz="2000" dirty="0" smtClean="0"/>
              <a:t> è stato mutuato, dai valori fondanti</a:t>
            </a:r>
          </a:p>
          <a:p>
            <a:pPr marL="0" indent="0" algn="just" eaLnBrk="1" hangingPunct="1">
              <a:lnSpc>
                <a:spcPct val="80000"/>
              </a:lnSpc>
              <a:buClrTx/>
              <a:buSzPct val="100000"/>
              <a:buNone/>
              <a:defRPr/>
            </a:pPr>
            <a:r>
              <a:rPr lang="it-IT" sz="2000" dirty="0" smtClean="0"/>
              <a:t>        il </a:t>
            </a:r>
            <a:r>
              <a:rPr lang="it-IT" sz="2000" dirty="0" smtClean="0"/>
              <a:t>S.S. (deontologia), dall’agire del S.S. (metodologia e prassi operativa</a:t>
            </a:r>
            <a:r>
              <a:rPr lang="it-IT" sz="2000" dirty="0" smtClean="0"/>
              <a:t>)</a:t>
            </a:r>
          </a:p>
          <a:p>
            <a:pPr marL="0" indent="0" algn="just" eaLnBrk="1" hangingPunct="1">
              <a:lnSpc>
                <a:spcPct val="80000"/>
              </a:lnSpc>
              <a:buClrTx/>
              <a:buSzPct val="100000"/>
              <a:buNone/>
              <a:defRPr/>
            </a:pPr>
            <a:r>
              <a:rPr lang="it-IT" sz="2000" dirty="0"/>
              <a:t> </a:t>
            </a:r>
            <a:r>
              <a:rPr lang="it-IT" sz="2000" dirty="0" smtClean="0"/>
              <a:t> </a:t>
            </a:r>
            <a:r>
              <a:rPr lang="it-IT" sz="2000" dirty="0" smtClean="0"/>
              <a:t>     dal </a:t>
            </a:r>
            <a:r>
              <a:rPr lang="it-IT" sz="2000" dirty="0" smtClean="0"/>
              <a:t>lavoro sino ad oggi svolto dal </a:t>
            </a:r>
            <a:r>
              <a:rPr lang="it-IT" sz="2000" b="1" dirty="0" smtClean="0"/>
              <a:t>Servizio Sociale</a:t>
            </a:r>
            <a:r>
              <a:rPr lang="it-IT" sz="2400" b="1" dirty="0" smtClean="0"/>
              <a:t>.</a:t>
            </a:r>
          </a:p>
          <a:p>
            <a:pPr eaLnBrk="1" hangingPunct="1">
              <a:lnSpc>
                <a:spcPct val="80000"/>
              </a:lnSpc>
              <a:defRPr/>
            </a:pPr>
            <a:endParaRPr lang="it-IT" sz="2400" dirty="0" smtClean="0"/>
          </a:p>
        </p:txBody>
      </p:sp>
      <p:sp>
        <p:nvSpPr>
          <p:cNvPr id="2" name="Rettangolo 1"/>
          <p:cNvSpPr/>
          <p:nvPr/>
        </p:nvSpPr>
        <p:spPr>
          <a:xfrm>
            <a:off x="2987824" y="188640"/>
            <a:ext cx="3185487" cy="923330"/>
          </a:xfrm>
          <a:prstGeom prst="rect">
            <a:avLst/>
          </a:prstGeom>
          <a:noFill/>
        </p:spPr>
        <p:txBody>
          <a:bodyPr wrap="none" lIns="91440" tIns="45720" rIns="91440" bIns="45720">
            <a:spAutoFit/>
          </a:bodyPr>
          <a:lstStyle/>
          <a:p>
            <a:pPr algn="ctr"/>
            <a:r>
              <a:rPr lang="it-IT" altLang="it-IT" sz="5400" b="1" cap="none" spc="0" dirty="0" smtClean="0">
                <a:ln w="22225">
                  <a:solidFill>
                    <a:schemeClr val="accent2"/>
                  </a:solidFill>
                  <a:prstDash val="solid"/>
                </a:ln>
                <a:solidFill>
                  <a:schemeClr val="accent2">
                    <a:lumMod val="40000"/>
                    <a:lumOff val="60000"/>
                  </a:schemeClr>
                </a:solidFill>
                <a:effectLst/>
              </a:rPr>
              <a:t>Proposte</a:t>
            </a:r>
            <a:endParaRPr lang="it-IT" sz="5400" b="1" cap="none" spc="0" dirty="0">
              <a:ln w="22225">
                <a:solidFill>
                  <a:schemeClr val="accent2"/>
                </a:solidFill>
                <a:prstDash val="solid"/>
              </a:ln>
              <a:solidFill>
                <a:schemeClr val="accent2">
                  <a:lumMod val="40000"/>
                  <a:lumOff val="60000"/>
                </a:schemeClr>
              </a:solidFill>
              <a:effectLst/>
            </a:endParaRPr>
          </a:p>
        </p:txBody>
      </p:sp>
    </p:spTree>
  </p:cSld>
  <p:clrMapOvr>
    <a:masterClrMapping/>
  </p:clrMapOvr>
  <p:transition spd="slow">
    <p:push dir="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C:\Documents and Settings\cto93084\Desktop\POW P\20150205_154955.jpg"/>
          <p:cNvPicPr>
            <a:picLocks noChangeAspect="1" noChangeArrowheads="1"/>
          </p:cNvPicPr>
          <p:nvPr/>
        </p:nvPicPr>
        <p:blipFill>
          <a:blip r:embed="rId2">
            <a:extLst>
              <a:ext uri="{28A0092B-C50C-407E-A947-70E740481C1C}">
                <a14:useLocalDpi xmlns:a14="http://schemas.microsoft.com/office/drawing/2010/main" val="0"/>
              </a:ext>
            </a:extLst>
          </a:blip>
          <a:srcRect l="10001" t="7500" b="3751"/>
          <a:stretch>
            <a:fillRect/>
          </a:stretch>
        </p:blipFill>
        <p:spPr bwMode="auto">
          <a:xfrm>
            <a:off x="0" y="1785938"/>
            <a:ext cx="9144000" cy="507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ttangolo 2"/>
          <p:cNvSpPr/>
          <p:nvPr/>
        </p:nvSpPr>
        <p:spPr>
          <a:xfrm>
            <a:off x="928662" y="404664"/>
            <a:ext cx="7286676" cy="769441"/>
          </a:xfrm>
          <a:prstGeom prst="rect">
            <a:avLst/>
          </a:prstGeom>
          <a:noFill/>
          <a:ln>
            <a:noFill/>
          </a:ln>
          <a:effectLst>
            <a:outerShdw blurRad="50800" dist="50800" dir="5400000" algn="ctr" rotWithShape="0">
              <a:schemeClr val="accent2">
                <a:lumMod val="60000"/>
                <a:lumOff val="40000"/>
              </a:schemeClr>
            </a:outerShdw>
          </a:effectLst>
          <a:scene3d>
            <a:camera prst="orthographicFront"/>
            <a:lightRig rig="glow" dir="tl">
              <a:rot lat="0" lon="0" rev="5400000"/>
            </a:lightRig>
          </a:scene3d>
          <a:sp3d>
            <a:bevelB prst="relaxedInset"/>
          </a:sp3d>
        </p:spPr>
        <p:style>
          <a:lnRef idx="2">
            <a:schemeClr val="accent2"/>
          </a:lnRef>
          <a:fillRef idx="1">
            <a:schemeClr val="lt1"/>
          </a:fillRef>
          <a:effectRef idx="0">
            <a:schemeClr val="accent2"/>
          </a:effectRef>
          <a:fontRef idx="minor">
            <a:schemeClr val="dk1"/>
          </a:fontRef>
        </p:style>
        <p:txBody>
          <a:bodyPr>
            <a:spAutoFit/>
            <a:sp3d contourW="12700">
              <a:bevelT w="25400" h="25400"/>
              <a:contourClr>
                <a:schemeClr val="accent6">
                  <a:shade val="73000"/>
                </a:schemeClr>
              </a:contourClr>
            </a:sp3d>
          </a:bodyPr>
          <a:lstStyle/>
          <a:p>
            <a:pPr algn="ctr" eaLnBrk="1" fontAlgn="auto" hangingPunct="1">
              <a:spcBef>
                <a:spcPts val="0"/>
              </a:spcBef>
              <a:spcAft>
                <a:spcPts val="0"/>
              </a:spcAft>
              <a:defRPr/>
            </a:pPr>
            <a:r>
              <a:rPr lang="it-IT" sz="4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Verdana" pitchFamily="34" charset="0"/>
              </a:rPr>
              <a:t>Distretto S. S. n. 1</a:t>
            </a:r>
          </a:p>
        </p:txBody>
      </p:sp>
    </p:spTree>
  </p:cSld>
  <p:clrMapOvr>
    <a:masterClrMapping/>
  </p:clrMapOvr>
  <p:transition spd="slow">
    <p:push dir="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683568" y="332656"/>
            <a:ext cx="7200800" cy="6740307"/>
          </a:xfrm>
          <a:prstGeom prst="rect">
            <a:avLst/>
          </a:prstGeom>
          <a:noFill/>
        </p:spPr>
        <p:txBody>
          <a:bodyPr wrap="square" lIns="91440" tIns="45720" rIns="91440" bIns="45720">
            <a:spAutoFit/>
          </a:bodyPr>
          <a:lstStyle/>
          <a:p>
            <a:pPr algn="ctr"/>
            <a:r>
              <a:rPr lang="it-IT" sz="5400" b="1" cap="none" spc="0" dirty="0" smtClean="0">
                <a:ln w="22225">
                  <a:solidFill>
                    <a:schemeClr val="accent2"/>
                  </a:solidFill>
                  <a:prstDash val="solid"/>
                </a:ln>
                <a:solidFill>
                  <a:schemeClr val="accent2">
                    <a:lumMod val="40000"/>
                    <a:lumOff val="60000"/>
                  </a:schemeClr>
                </a:solidFill>
                <a:effectLst/>
              </a:rPr>
              <a:t>Grazie per il gradito invito del CROAS Campania e  </a:t>
            </a:r>
            <a:r>
              <a:rPr lang="it-IT" sz="5400" b="1" cap="none" spc="0" dirty="0" smtClean="0">
                <a:ln w="22225">
                  <a:solidFill>
                    <a:schemeClr val="accent2"/>
                  </a:solidFill>
                  <a:prstDash val="solid"/>
                </a:ln>
                <a:solidFill>
                  <a:schemeClr val="accent2">
                    <a:lumMod val="40000"/>
                    <a:lumOff val="60000"/>
                  </a:schemeClr>
                </a:solidFill>
                <a:effectLst/>
              </a:rPr>
              <a:t>per la </a:t>
            </a:r>
            <a:r>
              <a:rPr lang="it-IT" sz="5400" b="1" cap="none" spc="0" dirty="0" smtClean="0">
                <a:ln w="22225">
                  <a:solidFill>
                    <a:schemeClr val="accent2"/>
                  </a:solidFill>
                  <a:prstDash val="solid"/>
                </a:ln>
                <a:solidFill>
                  <a:schemeClr val="accent2">
                    <a:lumMod val="40000"/>
                    <a:lumOff val="60000"/>
                  </a:schemeClr>
                </a:solidFill>
                <a:effectLst/>
              </a:rPr>
              <a:t>vostra</a:t>
            </a:r>
            <a:endParaRPr lang="it-IT" sz="5400" b="1" cap="none" spc="0" dirty="0" smtClean="0">
              <a:ln w="22225">
                <a:solidFill>
                  <a:schemeClr val="accent2"/>
                </a:solidFill>
                <a:prstDash val="solid"/>
              </a:ln>
              <a:solidFill>
                <a:schemeClr val="accent2">
                  <a:lumMod val="40000"/>
                  <a:lumOff val="60000"/>
                </a:schemeClr>
              </a:solidFill>
              <a:effectLst/>
            </a:endParaRPr>
          </a:p>
          <a:p>
            <a:pPr algn="ctr"/>
            <a:r>
              <a:rPr lang="it-IT" sz="5400" b="1" cap="none" spc="0" dirty="0" smtClean="0">
                <a:ln w="22225">
                  <a:solidFill>
                    <a:schemeClr val="accent2"/>
                  </a:solidFill>
                  <a:prstDash val="solid"/>
                </a:ln>
                <a:solidFill>
                  <a:schemeClr val="accent2">
                    <a:lumMod val="40000"/>
                    <a:lumOff val="60000"/>
                  </a:schemeClr>
                </a:solidFill>
                <a:effectLst/>
              </a:rPr>
              <a:t>cortese </a:t>
            </a:r>
            <a:r>
              <a:rPr lang="it-IT" sz="5400" b="1" cap="none" spc="0" dirty="0" smtClean="0">
                <a:ln w="22225">
                  <a:solidFill>
                    <a:schemeClr val="accent2"/>
                  </a:solidFill>
                  <a:prstDash val="solid"/>
                </a:ln>
                <a:solidFill>
                  <a:schemeClr val="accent2">
                    <a:lumMod val="40000"/>
                    <a:lumOff val="60000"/>
                  </a:schemeClr>
                </a:solidFill>
                <a:effectLst/>
              </a:rPr>
              <a:t>attenzione.</a:t>
            </a:r>
          </a:p>
          <a:p>
            <a:pPr algn="ctr"/>
            <a:r>
              <a:rPr lang="it-IT" sz="5400" b="1" dirty="0" smtClean="0">
                <a:ln w="22225">
                  <a:solidFill>
                    <a:schemeClr val="accent2"/>
                  </a:solidFill>
                  <a:prstDash val="solid"/>
                </a:ln>
                <a:solidFill>
                  <a:schemeClr val="accent2">
                    <a:lumMod val="40000"/>
                    <a:lumOff val="60000"/>
                  </a:schemeClr>
                </a:solidFill>
              </a:rPr>
              <a:t>A presto,</a:t>
            </a:r>
            <a:endParaRPr lang="it-IT" sz="5400" b="1" cap="none" spc="0" dirty="0" smtClean="0">
              <a:ln w="22225">
                <a:solidFill>
                  <a:schemeClr val="accent2"/>
                </a:solidFill>
                <a:prstDash val="solid"/>
              </a:ln>
              <a:solidFill>
                <a:schemeClr val="accent2">
                  <a:lumMod val="40000"/>
                  <a:lumOff val="60000"/>
                </a:schemeClr>
              </a:solidFill>
              <a:effectLst/>
            </a:endParaRPr>
          </a:p>
          <a:p>
            <a:pPr algn="ctr"/>
            <a:r>
              <a:rPr lang="it-IT" sz="5400" b="1" dirty="0" smtClean="0">
                <a:ln w="22225">
                  <a:solidFill>
                    <a:schemeClr val="accent2"/>
                  </a:solidFill>
                  <a:prstDash val="solid"/>
                </a:ln>
                <a:solidFill>
                  <a:schemeClr val="accent2">
                    <a:lumMod val="40000"/>
                    <a:lumOff val="60000"/>
                  </a:schemeClr>
                </a:solidFill>
              </a:rPr>
              <a:t>Cinzia </a:t>
            </a:r>
            <a:r>
              <a:rPr lang="it-IT" sz="5400" b="1" dirty="0">
                <a:ln w="22225">
                  <a:solidFill>
                    <a:schemeClr val="accent2"/>
                  </a:solidFill>
                  <a:prstDash val="solid"/>
                </a:ln>
                <a:solidFill>
                  <a:schemeClr val="accent2">
                    <a:lumMod val="40000"/>
                    <a:lumOff val="60000"/>
                  </a:schemeClr>
                </a:solidFill>
              </a:rPr>
              <a:t>M</a:t>
            </a:r>
            <a:r>
              <a:rPr lang="it-IT" sz="5400" b="1" dirty="0" smtClean="0">
                <a:ln w="22225">
                  <a:solidFill>
                    <a:schemeClr val="accent2"/>
                  </a:solidFill>
                  <a:prstDash val="solid"/>
                </a:ln>
                <a:solidFill>
                  <a:schemeClr val="accent2">
                    <a:lumMod val="40000"/>
                    <a:lumOff val="60000"/>
                  </a:schemeClr>
                </a:solidFill>
              </a:rPr>
              <a:t>ongelli</a:t>
            </a:r>
            <a:endParaRPr lang="it-IT" sz="5400" b="1" cap="none" spc="0" dirty="0" smtClean="0">
              <a:ln w="22225">
                <a:solidFill>
                  <a:schemeClr val="accent2"/>
                </a:solidFill>
                <a:prstDash val="solid"/>
              </a:ln>
              <a:solidFill>
                <a:schemeClr val="accent2">
                  <a:lumMod val="40000"/>
                  <a:lumOff val="60000"/>
                </a:schemeClr>
              </a:solidFill>
              <a:effectLst/>
            </a:endParaRPr>
          </a:p>
          <a:p>
            <a:pPr algn="ctr"/>
            <a:endParaRPr lang="it-IT" sz="5400" b="1" cap="none" spc="0" dirty="0">
              <a:ln w="22225">
                <a:solidFill>
                  <a:schemeClr val="accent2"/>
                </a:solidFill>
                <a:prstDash val="solid"/>
              </a:ln>
              <a:solidFill>
                <a:schemeClr val="accent2">
                  <a:lumMod val="40000"/>
                  <a:lumOff val="60000"/>
                </a:schemeClr>
              </a:solidFill>
              <a:effectLst/>
            </a:endParaRPr>
          </a:p>
        </p:txBody>
      </p:sp>
    </p:spTree>
  </p:cSld>
  <p:clrMapOvr>
    <a:masterClrMapping/>
  </p:clrMapOvr>
  <p:transition spd="slow">
    <p:checke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ma 2"/>
          <p:cNvGraphicFramePr/>
          <p:nvPr>
            <p:extLst>
              <p:ext uri="{D42A27DB-BD31-4B8C-83A1-F6EECF244321}">
                <p14:modId xmlns:p14="http://schemas.microsoft.com/office/powerpoint/2010/main" val="1364648547"/>
              </p:ext>
            </p:extLst>
          </p:nvPr>
        </p:nvGraphicFramePr>
        <p:xfrm>
          <a:off x="2206808" y="116632"/>
          <a:ext cx="4775306" cy="30963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5363" name="Gruppo 3"/>
          <p:cNvGrpSpPr>
            <a:grpSpLocks/>
          </p:cNvGrpSpPr>
          <p:nvPr/>
        </p:nvGrpSpPr>
        <p:grpSpPr bwMode="auto">
          <a:xfrm>
            <a:off x="1583742" y="3105150"/>
            <a:ext cx="6048524" cy="1260475"/>
            <a:chOff x="273272" y="2619393"/>
            <a:chExt cx="7299407" cy="1309696"/>
          </a:xfrm>
        </p:grpSpPr>
        <p:sp>
          <p:nvSpPr>
            <p:cNvPr id="5" name="Trapezio 4"/>
            <p:cNvSpPr/>
            <p:nvPr/>
          </p:nvSpPr>
          <p:spPr>
            <a:xfrm>
              <a:off x="273272" y="2731430"/>
              <a:ext cx="7299407" cy="823096"/>
            </a:xfrm>
            <a:prstGeom prst="trapezoid">
              <a:avLst>
                <a:gd name="adj" fmla="val 77575"/>
              </a:avLst>
            </a:prstGeom>
            <a:solidFill>
              <a:srgbClr val="92D05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ctr" eaLnBrk="1" hangingPunct="1">
                <a:defRPr/>
              </a:pPr>
              <a:r>
                <a:rPr lang="it-IT" dirty="0"/>
                <a:t>                                </a:t>
              </a:r>
              <a:endParaRPr lang="it-IT" dirty="0" smtClean="0"/>
            </a:p>
            <a:p>
              <a:pPr algn="ctr" eaLnBrk="1" hangingPunct="1">
                <a:defRPr/>
              </a:pPr>
              <a:r>
                <a:rPr lang="it-IT" sz="2400" dirty="0" smtClean="0">
                  <a:solidFill>
                    <a:srgbClr val="006600"/>
                  </a:solidFill>
                  <a:latin typeface="Arial" pitchFamily="34" charset="0"/>
                  <a:cs typeface="Arial" pitchFamily="34" charset="0"/>
                </a:rPr>
                <a:t>AREE  </a:t>
              </a:r>
              <a:r>
                <a:rPr lang="it-IT" sz="2400" dirty="0">
                  <a:solidFill>
                    <a:srgbClr val="006600"/>
                  </a:solidFill>
                  <a:latin typeface="Arial" pitchFamily="34" charset="0"/>
                  <a:cs typeface="Arial" pitchFamily="34" charset="0"/>
                </a:rPr>
                <a:t>AZIENDALI</a:t>
              </a:r>
            </a:p>
          </p:txBody>
        </p:sp>
        <p:sp>
          <p:nvSpPr>
            <p:cNvPr id="6" name="Trapezio 4"/>
            <p:cNvSpPr/>
            <p:nvPr/>
          </p:nvSpPr>
          <p:spPr>
            <a:xfrm>
              <a:off x="1067274" y="2619393"/>
              <a:ext cx="3962812" cy="1309696"/>
            </a:xfrm>
            <a:prstGeom prst="rect">
              <a:avLst/>
            </a:prstGeom>
          </p:spPr>
          <p:style>
            <a:lnRef idx="0">
              <a:scrgbClr r="0" g="0" b="0"/>
            </a:lnRef>
            <a:fillRef idx="0">
              <a:scrgbClr r="0" g="0" b="0"/>
            </a:fillRef>
            <a:effectRef idx="0">
              <a:scrgbClr r="0" g="0" b="0"/>
            </a:effectRef>
            <a:fontRef idx="minor">
              <a:schemeClr val="lt1"/>
            </a:fontRef>
          </p:style>
          <p:txBody>
            <a:bodyPr lIns="61913" tIns="61913" rIns="61913" bIns="61913" spcCol="1270" anchor="ctr"/>
            <a:lstStyle/>
            <a:p>
              <a:pPr algn="ctr" defTabSz="2166938" eaLnBrk="1" hangingPunct="1">
                <a:lnSpc>
                  <a:spcPct val="90000"/>
                </a:lnSpc>
                <a:spcAft>
                  <a:spcPct val="35000"/>
                </a:spcAft>
                <a:defRPr/>
              </a:pPr>
              <a:endParaRPr lang="it-IT" sz="4875" dirty="0"/>
            </a:p>
          </p:txBody>
        </p:sp>
      </p:grpSp>
      <p:sp>
        <p:nvSpPr>
          <p:cNvPr id="2" name="Rettangolo 1"/>
          <p:cNvSpPr/>
          <p:nvPr/>
        </p:nvSpPr>
        <p:spPr>
          <a:xfrm>
            <a:off x="251520" y="4221088"/>
            <a:ext cx="8712968" cy="2308324"/>
          </a:xfrm>
          <a:prstGeom prst="rect">
            <a:avLst/>
          </a:prstGeom>
        </p:spPr>
        <p:txBody>
          <a:bodyPr wrap="square">
            <a:spAutoFit/>
          </a:bodyPr>
          <a:lstStyle/>
          <a:p>
            <a:pPr eaLnBrk="1" hangingPunct="1">
              <a:defRPr/>
            </a:pPr>
            <a:r>
              <a:rPr lang="it-IT" dirty="0" smtClean="0">
                <a:solidFill>
                  <a:schemeClr val="accent2">
                    <a:lumMod val="75000"/>
                  </a:schemeClr>
                </a:solidFill>
              </a:rPr>
              <a:t>Le </a:t>
            </a:r>
            <a:r>
              <a:rPr lang="it-IT" dirty="0">
                <a:solidFill>
                  <a:schemeClr val="accent2">
                    <a:lumMod val="75000"/>
                  </a:schemeClr>
                </a:solidFill>
              </a:rPr>
              <a:t>ASL fanno parte del Servizio Sanitario Nazionale, sono aziende con personalità giuridica pubblica e sono centri di imputazione  e di autonomia imprenditoriale.</a:t>
            </a:r>
          </a:p>
          <a:p>
            <a:pPr eaLnBrk="1" hangingPunct="1">
              <a:defRPr/>
            </a:pPr>
            <a:r>
              <a:rPr lang="it-IT" dirty="0">
                <a:solidFill>
                  <a:schemeClr val="accent2">
                    <a:lumMod val="75000"/>
                  </a:schemeClr>
                </a:solidFill>
              </a:rPr>
              <a:t>E’ </a:t>
            </a:r>
            <a:r>
              <a:rPr lang="it-IT" dirty="0" smtClean="0">
                <a:solidFill>
                  <a:schemeClr val="accent2">
                    <a:lumMod val="75000"/>
                  </a:schemeClr>
                </a:solidFill>
              </a:rPr>
              <a:t>un’azienda </a:t>
            </a:r>
            <a:r>
              <a:rPr lang="it-IT" dirty="0">
                <a:solidFill>
                  <a:schemeClr val="accent2">
                    <a:lumMod val="75000"/>
                  </a:schemeClr>
                </a:solidFill>
              </a:rPr>
              <a:t>dotata di autonomia organizzativa, gestionale, </a:t>
            </a:r>
            <a:r>
              <a:rPr lang="it-IT" dirty="0" smtClean="0">
                <a:solidFill>
                  <a:schemeClr val="accent2">
                    <a:lumMod val="75000"/>
                  </a:schemeClr>
                </a:solidFill>
              </a:rPr>
              <a:t>tecnica, amministrativa</a:t>
            </a:r>
            <a:r>
              <a:rPr lang="it-IT" dirty="0">
                <a:solidFill>
                  <a:schemeClr val="accent2">
                    <a:lumMod val="75000"/>
                  </a:schemeClr>
                </a:solidFill>
              </a:rPr>
              <a:t>, patrimoniale e contabile.</a:t>
            </a:r>
            <a:br>
              <a:rPr lang="it-IT" dirty="0">
                <a:solidFill>
                  <a:schemeClr val="accent2">
                    <a:lumMod val="75000"/>
                  </a:schemeClr>
                </a:solidFill>
              </a:rPr>
            </a:br>
            <a:r>
              <a:rPr lang="it-IT" dirty="0">
                <a:solidFill>
                  <a:schemeClr val="accent2">
                    <a:lumMod val="75000"/>
                  </a:schemeClr>
                </a:solidFill>
              </a:rPr>
              <a:t>Sono organi dell'ASL:</a:t>
            </a:r>
          </a:p>
          <a:p>
            <a:pPr marL="285750" indent="-285750" eaLnBrk="1" hangingPunct="1">
              <a:buFont typeface="Arial" panose="020B0604020202020204" pitchFamily="34" charset="0"/>
              <a:buChar char="•"/>
              <a:defRPr/>
            </a:pPr>
            <a:r>
              <a:rPr lang="it-IT" dirty="0">
                <a:solidFill>
                  <a:schemeClr val="accent2">
                    <a:lumMod val="75000"/>
                  </a:schemeClr>
                </a:solidFill>
              </a:rPr>
              <a:t> Il direttore generale; </a:t>
            </a:r>
            <a:endParaRPr lang="it-IT" dirty="0" smtClean="0">
              <a:solidFill>
                <a:schemeClr val="accent2">
                  <a:lumMod val="75000"/>
                </a:schemeClr>
              </a:solidFill>
            </a:endParaRPr>
          </a:p>
          <a:p>
            <a:pPr marL="285750" indent="-285750" eaLnBrk="1" hangingPunct="1">
              <a:buFont typeface="Arial" panose="020B0604020202020204" pitchFamily="34" charset="0"/>
              <a:buChar char="•"/>
              <a:defRPr/>
            </a:pPr>
            <a:r>
              <a:rPr lang="it-IT" dirty="0" smtClean="0">
                <a:solidFill>
                  <a:schemeClr val="accent2">
                    <a:lumMod val="75000"/>
                  </a:schemeClr>
                </a:solidFill>
              </a:rPr>
              <a:t> </a:t>
            </a:r>
            <a:r>
              <a:rPr lang="it-IT" dirty="0">
                <a:solidFill>
                  <a:schemeClr val="accent2">
                    <a:lumMod val="75000"/>
                  </a:schemeClr>
                </a:solidFill>
              </a:rPr>
              <a:t>il collegio sindacale; </a:t>
            </a:r>
            <a:endParaRPr lang="it-IT" dirty="0" smtClean="0">
              <a:solidFill>
                <a:schemeClr val="accent2">
                  <a:lumMod val="75000"/>
                </a:schemeClr>
              </a:solidFill>
            </a:endParaRPr>
          </a:p>
          <a:p>
            <a:pPr marL="285750" indent="-285750" eaLnBrk="1" hangingPunct="1">
              <a:buFont typeface="Arial" panose="020B0604020202020204" pitchFamily="34" charset="0"/>
              <a:buChar char="•"/>
              <a:defRPr/>
            </a:pPr>
            <a:r>
              <a:rPr lang="it-IT" dirty="0" smtClean="0">
                <a:solidFill>
                  <a:schemeClr val="accent2">
                    <a:lumMod val="75000"/>
                  </a:schemeClr>
                </a:solidFill>
              </a:rPr>
              <a:t> </a:t>
            </a:r>
            <a:r>
              <a:rPr lang="it-IT" dirty="0">
                <a:solidFill>
                  <a:schemeClr val="accent2">
                    <a:lumMod val="75000"/>
                  </a:schemeClr>
                </a:solidFill>
              </a:rPr>
              <a:t>il collegio di direzione.</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Grp="1"/>
          </p:cNvSpPr>
          <p:nvPr>
            <p:ph type="body" idx="4294967295"/>
          </p:nvPr>
        </p:nvSpPr>
        <p:spPr>
          <a:xfrm>
            <a:off x="107504" y="1196752"/>
            <a:ext cx="8713787" cy="5473700"/>
          </a:xfrm>
        </p:spPr>
        <p:txBody>
          <a:bodyPr/>
          <a:lstStyle/>
          <a:p>
            <a:pPr eaLnBrk="1" hangingPunct="1">
              <a:lnSpc>
                <a:spcPct val="80000"/>
              </a:lnSpc>
              <a:buFont typeface="Wingdings 2" panose="05020102010507070707" pitchFamily="18" charset="2"/>
              <a:buNone/>
              <a:defRPr/>
            </a:pPr>
            <a:endParaRPr lang="it-IT" sz="2000" b="1" dirty="0" smtClean="0"/>
          </a:p>
          <a:p>
            <a:pPr algn="just" eaLnBrk="1" hangingPunct="1">
              <a:lnSpc>
                <a:spcPct val="80000"/>
              </a:lnSpc>
              <a:buClrTx/>
              <a:buSzPct val="100000"/>
              <a:buFont typeface="Wingdings" pitchFamily="2" charset="2"/>
              <a:buChar char="Ø"/>
              <a:defRPr/>
            </a:pPr>
            <a:r>
              <a:rPr lang="it-IT" sz="2000" b="1" dirty="0" smtClean="0"/>
              <a:t>Un’organizzazione </a:t>
            </a:r>
            <a:r>
              <a:rPr lang="it-IT" sz="2000" dirty="0" smtClean="0"/>
              <a:t>orientata al soddisfacimento del bisogno di salute  della Persona e all’eccellenza dei Servizi</a:t>
            </a:r>
          </a:p>
          <a:p>
            <a:pPr marL="0" indent="0" algn="just" eaLnBrk="1" hangingPunct="1">
              <a:lnSpc>
                <a:spcPct val="80000"/>
              </a:lnSpc>
              <a:buClrTx/>
              <a:buSzPct val="100000"/>
              <a:buNone/>
              <a:defRPr/>
            </a:pPr>
            <a:endParaRPr lang="it-IT" sz="2000" dirty="0" smtClean="0"/>
          </a:p>
          <a:p>
            <a:pPr algn="just" eaLnBrk="1" hangingPunct="1">
              <a:lnSpc>
                <a:spcPct val="80000"/>
              </a:lnSpc>
              <a:buClrTx/>
              <a:buSzPct val="100000"/>
              <a:buFont typeface="Wingdings" pitchFamily="2" charset="2"/>
              <a:buChar char="Ø"/>
              <a:defRPr/>
            </a:pPr>
            <a:r>
              <a:rPr lang="it-IT" sz="2000" b="1" dirty="0" smtClean="0"/>
              <a:t>Il soddisfacimento </a:t>
            </a:r>
            <a:r>
              <a:rPr lang="it-IT" sz="2000" dirty="0" smtClean="0"/>
              <a:t>della domanda di salute, in termini sanitari e socio-assistenziali, espressa da tutti i componenti delle comunità che risiedono nel territorio di riferimento e per quanti altri ne richiedono i servizi;</a:t>
            </a:r>
          </a:p>
          <a:p>
            <a:pPr algn="just" eaLnBrk="1" hangingPunct="1">
              <a:lnSpc>
                <a:spcPct val="80000"/>
              </a:lnSpc>
              <a:buClrTx/>
              <a:buSzPct val="100000"/>
              <a:buFont typeface="Wingdings" pitchFamily="2" charset="2"/>
              <a:buChar char="Ø"/>
              <a:defRPr/>
            </a:pPr>
            <a:endParaRPr lang="it-IT" sz="2000" b="1" dirty="0" smtClean="0"/>
          </a:p>
          <a:p>
            <a:pPr algn="just" eaLnBrk="1" hangingPunct="1">
              <a:lnSpc>
                <a:spcPct val="80000"/>
              </a:lnSpc>
              <a:buClrTx/>
              <a:buSzPct val="100000"/>
              <a:buFont typeface="Wingdings" pitchFamily="2" charset="2"/>
              <a:buChar char="Ø"/>
              <a:defRPr/>
            </a:pPr>
            <a:r>
              <a:rPr lang="it-IT" sz="2000" dirty="0" smtClean="0"/>
              <a:t>Gli interventi di tipo sanitario e socio-assistenziale sono assicurati attraverso </a:t>
            </a:r>
            <a:r>
              <a:rPr lang="it-IT" sz="2000" b="1" dirty="0" smtClean="0"/>
              <a:t>prestazioni appropriate, personalizzate, essenziali, efficaci, accessibili, orientate</a:t>
            </a:r>
            <a:r>
              <a:rPr lang="it-IT" sz="2000" dirty="0" smtClean="0"/>
              <a:t> all’innovazione e alla ricerca delle soluzioni scientifiche più avanzate, perseguendo sempre la sostenibilità economica ed evitando la ridondanza;</a:t>
            </a:r>
          </a:p>
          <a:p>
            <a:pPr marL="0" indent="0" algn="just" eaLnBrk="1" hangingPunct="1">
              <a:lnSpc>
                <a:spcPct val="80000"/>
              </a:lnSpc>
              <a:buClrTx/>
              <a:buSzPct val="100000"/>
              <a:buNone/>
              <a:defRPr/>
            </a:pPr>
            <a:endParaRPr lang="it-IT" sz="2000" b="1" dirty="0" smtClean="0"/>
          </a:p>
          <a:p>
            <a:pPr algn="just" eaLnBrk="1" hangingPunct="1">
              <a:lnSpc>
                <a:spcPct val="80000"/>
              </a:lnSpc>
              <a:buClrTx/>
              <a:buSzPct val="100000"/>
              <a:buFont typeface="Wingdings" pitchFamily="2" charset="2"/>
              <a:buChar char="Ø"/>
              <a:defRPr/>
            </a:pPr>
            <a:r>
              <a:rPr lang="it-IT" sz="2000" b="1" dirty="0" smtClean="0"/>
              <a:t>La garanzia</a:t>
            </a:r>
            <a:r>
              <a:rPr lang="it-IT" sz="2000" dirty="0" smtClean="0"/>
              <a:t> della partecipazione e della trasparenza per le decisioni che assume, attraverso il contributo del personale che opera nelle proprie strutture e il coinvolgimento dei cittadini che ne usufruiscono.</a:t>
            </a:r>
            <a:endParaRPr lang="it-IT" sz="2000" b="1" i="1" dirty="0" smtClean="0"/>
          </a:p>
          <a:p>
            <a:pPr marL="0" indent="0" eaLnBrk="1" hangingPunct="1">
              <a:lnSpc>
                <a:spcPct val="80000"/>
              </a:lnSpc>
              <a:buClrTx/>
              <a:buSzPct val="100000"/>
              <a:buFont typeface="Wingdings 2" panose="05020102010507070707" pitchFamily="18" charset="2"/>
              <a:buNone/>
              <a:defRPr/>
            </a:pPr>
            <a:endParaRPr lang="it-IT" sz="2400" dirty="0" smtClean="0"/>
          </a:p>
        </p:txBody>
      </p:sp>
      <p:sp>
        <p:nvSpPr>
          <p:cNvPr id="2" name="Rettangolo 1"/>
          <p:cNvSpPr/>
          <p:nvPr/>
        </p:nvSpPr>
        <p:spPr>
          <a:xfrm>
            <a:off x="467544" y="836712"/>
            <a:ext cx="4680520" cy="584775"/>
          </a:xfrm>
          <a:prstGeom prst="rect">
            <a:avLst/>
          </a:prstGeom>
          <a:noFill/>
        </p:spPr>
        <p:txBody>
          <a:bodyPr wrap="square" lIns="91440" tIns="45720" rIns="91440" bIns="45720">
            <a:spAutoFit/>
          </a:bodyPr>
          <a:lstStyle/>
          <a:p>
            <a:r>
              <a:rPr lang="it-IT" altLang="it-IT" sz="3200" b="1" dirty="0" smtClean="0">
                <a:ln w="22225">
                  <a:solidFill>
                    <a:schemeClr val="accent2"/>
                  </a:solidFill>
                  <a:prstDash val="solid"/>
                </a:ln>
                <a:solidFill>
                  <a:schemeClr val="accent2">
                    <a:lumMod val="40000"/>
                    <a:lumOff val="60000"/>
                  </a:schemeClr>
                </a:solidFill>
              </a:rPr>
              <a:t>L</a:t>
            </a:r>
            <a:r>
              <a:rPr lang="it-IT" altLang="it-IT" sz="3200" b="1" cap="none" spc="0" dirty="0" smtClean="0">
                <a:ln w="22225">
                  <a:solidFill>
                    <a:schemeClr val="accent2"/>
                  </a:solidFill>
                  <a:prstDash val="solid"/>
                </a:ln>
                <a:solidFill>
                  <a:schemeClr val="accent2">
                    <a:lumMod val="40000"/>
                    <a:lumOff val="60000"/>
                  </a:schemeClr>
                </a:solidFill>
                <a:effectLst/>
              </a:rPr>
              <a:t>a missione</a:t>
            </a:r>
            <a:endParaRPr lang="it-IT" sz="3200" b="1" cap="none" spc="0" dirty="0">
              <a:ln w="22225">
                <a:solidFill>
                  <a:schemeClr val="accent2"/>
                </a:solidFill>
                <a:prstDash val="solid"/>
              </a:ln>
              <a:solidFill>
                <a:schemeClr val="accent2">
                  <a:lumMod val="40000"/>
                  <a:lumOff val="60000"/>
                </a:schemeClr>
              </a:solidFill>
              <a:effectLst/>
            </a:endParaRPr>
          </a:p>
        </p:txBody>
      </p:sp>
      <p:sp>
        <p:nvSpPr>
          <p:cNvPr id="3" name="Rettangolo 2"/>
          <p:cNvSpPr/>
          <p:nvPr/>
        </p:nvSpPr>
        <p:spPr>
          <a:xfrm>
            <a:off x="3286190" y="174620"/>
            <a:ext cx="2356414" cy="646331"/>
          </a:xfrm>
          <a:prstGeom prst="rect">
            <a:avLst/>
          </a:prstGeom>
          <a:noFill/>
        </p:spPr>
        <p:txBody>
          <a:bodyPr wrap="none" lIns="91440" tIns="45720" rIns="91440" bIns="45720">
            <a:spAutoFit/>
          </a:bodyPr>
          <a:lstStyle/>
          <a:p>
            <a:pPr algn="ctr"/>
            <a:r>
              <a:rPr lang="it-IT" sz="3600" b="1" dirty="0" smtClean="0">
                <a:ln w="22225">
                  <a:solidFill>
                    <a:schemeClr val="accent2"/>
                  </a:solidFill>
                  <a:prstDash val="solid"/>
                </a:ln>
                <a:solidFill>
                  <a:schemeClr val="accent2">
                    <a:lumMod val="40000"/>
                    <a:lumOff val="60000"/>
                  </a:schemeClr>
                </a:solidFill>
              </a:rPr>
              <a:t>ASL BARI</a:t>
            </a:r>
            <a:endParaRPr lang="it-IT" sz="3600" b="1" cap="none" spc="0" dirty="0">
              <a:ln w="22225">
                <a:solidFill>
                  <a:schemeClr val="accent2"/>
                </a:solidFill>
                <a:prstDash val="solid"/>
              </a:ln>
              <a:solidFill>
                <a:schemeClr val="accent2">
                  <a:lumMod val="40000"/>
                  <a:lumOff val="60000"/>
                </a:schemeClr>
              </a:solidFill>
              <a:effectLst/>
            </a:endParaRPr>
          </a:p>
        </p:txBody>
      </p:sp>
    </p:spTree>
  </p:cSld>
  <p:clrMapOvr>
    <a:masterClrMapping/>
  </p:clrMapOvr>
  <p:transition spd="slow" advTm="3995">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p:cNvSpPr>
          <p:nvPr>
            <p:ph type="body" idx="4294967295"/>
          </p:nvPr>
        </p:nvSpPr>
        <p:spPr>
          <a:xfrm>
            <a:off x="304800" y="1268413"/>
            <a:ext cx="8686800" cy="4811712"/>
          </a:xfrm>
        </p:spPr>
        <p:txBody>
          <a:bodyPr/>
          <a:lstStyle/>
          <a:p>
            <a:pPr marL="0" indent="0" algn="just" eaLnBrk="1" hangingPunct="1">
              <a:lnSpc>
                <a:spcPct val="80000"/>
              </a:lnSpc>
              <a:buFont typeface="Wingdings 2" panose="05020102010507070707" pitchFamily="18" charset="2"/>
              <a:buNone/>
              <a:defRPr/>
            </a:pPr>
            <a:r>
              <a:rPr lang="it-IT" sz="2400" b="1" dirty="0" smtClean="0"/>
              <a:t>La visione strategica dell’Azienda </a:t>
            </a:r>
            <a:r>
              <a:rPr lang="it-IT" sz="2400" dirty="0" smtClean="0"/>
              <a:t>è improntata </a:t>
            </a:r>
            <a:r>
              <a:rPr lang="it-IT" sz="2400" dirty="0"/>
              <a:t>a</a:t>
            </a:r>
            <a:r>
              <a:rPr lang="it-IT" sz="2400" dirty="0" smtClean="0"/>
              <a:t>lla ricerca del miglioramento continuo della propria offerta di salute e </a:t>
            </a:r>
            <a:r>
              <a:rPr lang="it-IT" sz="2400" dirty="0"/>
              <a:t>a</a:t>
            </a:r>
            <a:r>
              <a:rPr lang="it-IT" sz="2400" dirty="0" smtClean="0"/>
              <a:t>l rispetto dei bisogni delle persone, basata su azioni</a:t>
            </a:r>
            <a:r>
              <a:rPr lang="it-IT" sz="2400" dirty="0"/>
              <a:t> </a:t>
            </a:r>
            <a:r>
              <a:rPr lang="it-IT" sz="2400" dirty="0" smtClean="0"/>
              <a:t>orientate al consolidamento di una struttura organizzativa capace di garantire:</a:t>
            </a:r>
          </a:p>
          <a:p>
            <a:pPr marL="0" indent="0" algn="just" eaLnBrk="1" hangingPunct="1">
              <a:lnSpc>
                <a:spcPct val="80000"/>
              </a:lnSpc>
              <a:buFont typeface="Wingdings 2" panose="05020102010507070707" pitchFamily="18" charset="2"/>
              <a:buNone/>
              <a:defRPr/>
            </a:pPr>
            <a:endParaRPr lang="it-IT" sz="2400" dirty="0" smtClean="0"/>
          </a:p>
          <a:p>
            <a:pPr lvl="1" eaLnBrk="1" hangingPunct="1">
              <a:lnSpc>
                <a:spcPct val="80000"/>
              </a:lnSpc>
              <a:buClrTx/>
              <a:buSzPct val="150000"/>
              <a:buFont typeface="Wingdings" pitchFamily="2" charset="2"/>
              <a:buChar char="§"/>
              <a:defRPr/>
            </a:pPr>
            <a:r>
              <a:rPr lang="it-IT" sz="2400" b="1" dirty="0" smtClean="0"/>
              <a:t>Efficienza</a:t>
            </a:r>
            <a:endParaRPr lang="it-IT" sz="2400" dirty="0" smtClean="0"/>
          </a:p>
          <a:p>
            <a:pPr lvl="1" eaLnBrk="1" hangingPunct="1">
              <a:lnSpc>
                <a:spcPct val="80000"/>
              </a:lnSpc>
              <a:buClrTx/>
              <a:buSzPct val="150000"/>
              <a:buFont typeface="Wingdings" pitchFamily="2" charset="2"/>
              <a:buChar char="§"/>
              <a:defRPr/>
            </a:pPr>
            <a:r>
              <a:rPr lang="it-IT" sz="2400" b="1" dirty="0" smtClean="0"/>
              <a:t>Efficacia</a:t>
            </a:r>
          </a:p>
          <a:p>
            <a:pPr lvl="1" eaLnBrk="1" hangingPunct="1">
              <a:lnSpc>
                <a:spcPct val="80000"/>
              </a:lnSpc>
              <a:buClrTx/>
              <a:buSzPct val="150000"/>
              <a:buFont typeface="Wingdings" pitchFamily="2" charset="2"/>
              <a:buChar char="§"/>
              <a:defRPr/>
            </a:pPr>
            <a:r>
              <a:rPr lang="it-IT" sz="2400" b="1" dirty="0" smtClean="0"/>
              <a:t>Economicità</a:t>
            </a:r>
            <a:endParaRPr lang="it-IT" sz="2400" dirty="0" smtClean="0"/>
          </a:p>
          <a:p>
            <a:pPr lvl="1" eaLnBrk="1" hangingPunct="1">
              <a:lnSpc>
                <a:spcPct val="80000"/>
              </a:lnSpc>
              <a:buClrTx/>
              <a:buSzPct val="150000"/>
              <a:buFont typeface="Wingdings" pitchFamily="2" charset="2"/>
              <a:buChar char="§"/>
              <a:defRPr/>
            </a:pPr>
            <a:r>
              <a:rPr lang="it-IT" sz="2400" b="1" dirty="0" smtClean="0"/>
              <a:t>Accessibilità</a:t>
            </a:r>
          </a:p>
          <a:p>
            <a:pPr lvl="1" eaLnBrk="1" hangingPunct="1">
              <a:lnSpc>
                <a:spcPct val="80000"/>
              </a:lnSpc>
              <a:buClrTx/>
              <a:buSzPct val="150000"/>
              <a:buFont typeface="Wingdings" pitchFamily="2" charset="2"/>
              <a:buChar char="§"/>
              <a:defRPr/>
            </a:pPr>
            <a:r>
              <a:rPr lang="it-IT" sz="2400" b="1" dirty="0" smtClean="0"/>
              <a:t>Qualità</a:t>
            </a:r>
            <a:r>
              <a:rPr lang="it-IT" sz="2400" dirty="0" smtClean="0"/>
              <a:t>.  </a:t>
            </a:r>
          </a:p>
          <a:p>
            <a:pPr marL="457200" lvl="1" indent="0" eaLnBrk="1" hangingPunct="1">
              <a:lnSpc>
                <a:spcPct val="80000"/>
              </a:lnSpc>
              <a:buClrTx/>
              <a:buSzPct val="150000"/>
              <a:buFont typeface="Wingdings 2" panose="05020102010507070707" pitchFamily="18" charset="2"/>
              <a:buNone/>
              <a:defRPr/>
            </a:pPr>
            <a:endParaRPr lang="it-IT" sz="2400" dirty="0" smtClean="0"/>
          </a:p>
          <a:p>
            <a:pPr marL="0" indent="0" algn="ctr" eaLnBrk="1" hangingPunct="1">
              <a:lnSpc>
                <a:spcPct val="80000"/>
              </a:lnSpc>
              <a:buFont typeface="Wingdings 2" panose="05020102010507070707" pitchFamily="18" charset="2"/>
              <a:buNone/>
              <a:defRPr/>
            </a:pPr>
            <a:r>
              <a:rPr lang="it-IT" sz="2800" dirty="0" smtClean="0"/>
              <a:t> </a:t>
            </a:r>
            <a:r>
              <a:rPr lang="it-IT" sz="2400" dirty="0" smtClean="0"/>
              <a:t>(Atto Aziendale 2009 della  Asl/</a:t>
            </a:r>
            <a:r>
              <a:rPr lang="it-IT" sz="2400" dirty="0" err="1" smtClean="0"/>
              <a:t>Ba</a:t>
            </a:r>
            <a:r>
              <a:rPr lang="it-IT" sz="2400" dirty="0" smtClean="0"/>
              <a:t>)</a:t>
            </a:r>
          </a:p>
        </p:txBody>
      </p:sp>
      <p:sp>
        <p:nvSpPr>
          <p:cNvPr id="2" name="Rettangolo 1"/>
          <p:cNvSpPr/>
          <p:nvPr/>
        </p:nvSpPr>
        <p:spPr>
          <a:xfrm>
            <a:off x="107504" y="332656"/>
            <a:ext cx="2961527" cy="646331"/>
          </a:xfrm>
          <a:prstGeom prst="rect">
            <a:avLst/>
          </a:prstGeom>
          <a:noFill/>
        </p:spPr>
        <p:txBody>
          <a:bodyPr wrap="square" lIns="91440" tIns="45720" rIns="91440" bIns="45720">
            <a:spAutoFit/>
          </a:bodyPr>
          <a:lstStyle/>
          <a:p>
            <a:pPr algn="ctr"/>
            <a:r>
              <a:rPr lang="it-IT" sz="3600" b="1" cap="none" spc="0" dirty="0" smtClean="0">
                <a:ln w="22225">
                  <a:solidFill>
                    <a:schemeClr val="accent2"/>
                  </a:solidFill>
                  <a:prstDash val="solid"/>
                </a:ln>
                <a:solidFill>
                  <a:schemeClr val="accent2">
                    <a:lumMod val="40000"/>
                    <a:lumOff val="60000"/>
                  </a:schemeClr>
                </a:solidFill>
                <a:effectLst/>
              </a:rPr>
              <a:t>La Visione:</a:t>
            </a:r>
            <a:endParaRPr lang="it-IT" sz="3600" b="1" cap="none" spc="0" dirty="0">
              <a:ln w="22225">
                <a:solidFill>
                  <a:schemeClr val="accent2"/>
                </a:solidFill>
                <a:prstDash val="solid"/>
              </a:ln>
              <a:solidFill>
                <a:schemeClr val="accent2">
                  <a:lumMod val="40000"/>
                  <a:lumOff val="60000"/>
                </a:schemeClr>
              </a:solidFill>
              <a:effectLst/>
            </a:endParaRPr>
          </a:p>
        </p:txBody>
      </p:sp>
    </p:spTree>
  </p:cSld>
  <p:clrMapOvr>
    <a:masterClrMapping/>
  </p:clrMapOvr>
  <p:transition spd="slow" advTm="4660">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8435" name="Rectangle 3"/>
          <p:cNvSpPr>
            <a:spLocks noGrp="1"/>
          </p:cNvSpPr>
          <p:nvPr>
            <p:ph type="body" idx="4294967295"/>
          </p:nvPr>
        </p:nvSpPr>
        <p:spPr>
          <a:xfrm>
            <a:off x="251520" y="2420888"/>
            <a:ext cx="8585121" cy="2880320"/>
          </a:xfrm>
        </p:spPr>
        <p:txBody>
          <a:bodyPr/>
          <a:lstStyle/>
          <a:p>
            <a:pPr algn="just" eaLnBrk="1" hangingPunct="1">
              <a:buFont typeface="Wingdings" panose="05000000000000000000" pitchFamily="2" charset="2"/>
              <a:buChar char="q"/>
            </a:pPr>
            <a:r>
              <a:rPr lang="it-IT" altLang="it-IT" sz="2400" dirty="0" smtClean="0">
                <a:solidFill>
                  <a:schemeClr val="accent5">
                    <a:lumMod val="50000"/>
                  </a:schemeClr>
                </a:solidFill>
              </a:rPr>
              <a:t>La ASL Bari, nel rispetto della programmazione regionale,   ha  favorito lo sviluppo del sistema integrato dei servizi socio-sanitari su tutto il suo territorio, con  l’obiettivo  di arrivare a creare, attorno alla Persona, un’unica rete fatta di </a:t>
            </a:r>
            <a:r>
              <a:rPr lang="it-IT" altLang="it-IT" sz="2400" b="1" dirty="0" smtClean="0">
                <a:solidFill>
                  <a:schemeClr val="accent5">
                    <a:lumMod val="50000"/>
                  </a:schemeClr>
                </a:solidFill>
              </a:rPr>
              <a:t>risposte certe</a:t>
            </a:r>
            <a:r>
              <a:rPr lang="it-IT" altLang="it-IT" sz="2400" dirty="0" smtClean="0">
                <a:solidFill>
                  <a:schemeClr val="accent5">
                    <a:lumMod val="50000"/>
                  </a:schemeClr>
                </a:solidFill>
              </a:rPr>
              <a:t> e </a:t>
            </a:r>
            <a:r>
              <a:rPr lang="it-IT" altLang="it-IT" sz="2400" b="1" dirty="0" smtClean="0">
                <a:solidFill>
                  <a:schemeClr val="accent5">
                    <a:lumMod val="50000"/>
                  </a:schemeClr>
                </a:solidFill>
              </a:rPr>
              <a:t>articolate</a:t>
            </a:r>
            <a:r>
              <a:rPr lang="it-IT" altLang="it-IT" sz="2400" dirty="0" smtClean="0">
                <a:solidFill>
                  <a:schemeClr val="accent5">
                    <a:lumMod val="50000"/>
                  </a:schemeClr>
                </a:solidFill>
              </a:rPr>
              <a:t>, di </a:t>
            </a:r>
            <a:r>
              <a:rPr lang="it-IT" altLang="it-IT" sz="2400" b="1" dirty="0" smtClean="0">
                <a:solidFill>
                  <a:schemeClr val="accent5">
                    <a:lumMod val="50000"/>
                  </a:schemeClr>
                </a:solidFill>
              </a:rPr>
              <a:t>strutture adeguate </a:t>
            </a:r>
            <a:r>
              <a:rPr lang="it-IT" altLang="it-IT" sz="2400" dirty="0" smtClean="0">
                <a:solidFill>
                  <a:schemeClr val="accent5">
                    <a:lumMod val="50000"/>
                  </a:schemeClr>
                </a:solidFill>
              </a:rPr>
              <a:t>e di </a:t>
            </a:r>
            <a:r>
              <a:rPr lang="it-IT" altLang="it-IT" sz="2400" b="1" dirty="0" smtClean="0">
                <a:solidFill>
                  <a:schemeClr val="accent5">
                    <a:lumMod val="50000"/>
                  </a:schemeClr>
                </a:solidFill>
              </a:rPr>
              <a:t>operatori preparati</a:t>
            </a:r>
            <a:r>
              <a:rPr lang="it-IT" altLang="it-IT" sz="2400" dirty="0" smtClean="0">
                <a:solidFill>
                  <a:schemeClr val="accent5">
                    <a:lumMod val="50000"/>
                  </a:schemeClr>
                </a:solidFill>
              </a:rPr>
              <a:t>.</a:t>
            </a:r>
          </a:p>
        </p:txBody>
      </p:sp>
      <p:pic>
        <p:nvPicPr>
          <p:cNvPr id="18437" name="Picture 5" descr="ASL Bari (@AslBari) | Twit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7906" y="260648"/>
            <a:ext cx="3132348" cy="172819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p:cNvSpPr>
          <p:nvPr>
            <p:ph type="body" idx="4294967295"/>
          </p:nvPr>
        </p:nvSpPr>
        <p:spPr>
          <a:xfrm>
            <a:off x="619442" y="2060848"/>
            <a:ext cx="8146966" cy="2448272"/>
          </a:xfrm>
        </p:spPr>
        <p:txBody>
          <a:bodyPr/>
          <a:lstStyle/>
          <a:p>
            <a:pPr marL="0" indent="0" algn="just" eaLnBrk="1" hangingPunct="1">
              <a:spcBef>
                <a:spcPct val="0"/>
              </a:spcBef>
              <a:buFont typeface="Wingdings 2" panose="05020102010507070707" pitchFamily="18" charset="2"/>
              <a:buNone/>
            </a:pPr>
            <a:endParaRPr lang="it-IT" altLang="it-IT" sz="2400" dirty="0" smtClean="0"/>
          </a:p>
          <a:p>
            <a:pPr marL="0" indent="0" algn="just" eaLnBrk="1" hangingPunct="1">
              <a:spcBef>
                <a:spcPct val="0"/>
              </a:spcBef>
              <a:buFont typeface="Wingdings 2" panose="05020102010507070707" pitchFamily="18" charset="2"/>
              <a:buNone/>
            </a:pPr>
            <a:r>
              <a:rPr lang="it-IT" altLang="it-IT" sz="2400" dirty="0" smtClean="0"/>
              <a:t>La superficie totale del territorio di riferimento è di </a:t>
            </a:r>
            <a:r>
              <a:rPr lang="it-IT" altLang="it-IT" sz="2400" b="1" dirty="0" smtClean="0"/>
              <a:t>3.825 kmq</a:t>
            </a:r>
            <a:r>
              <a:rPr lang="it-IT" altLang="it-IT" sz="2400" dirty="0" smtClean="0"/>
              <a:t>  e consta di una popolazione di circa </a:t>
            </a:r>
            <a:r>
              <a:rPr lang="it-IT" altLang="it-IT" sz="2400" b="1" dirty="0" smtClean="0"/>
              <a:t>1.246.297 abitanti</a:t>
            </a:r>
            <a:r>
              <a:rPr lang="it-IT" altLang="it-IT" sz="2400" dirty="0" smtClean="0"/>
              <a:t>.</a:t>
            </a:r>
          </a:p>
          <a:p>
            <a:pPr marL="0" indent="0" algn="just" eaLnBrk="1" hangingPunct="1">
              <a:spcBef>
                <a:spcPct val="0"/>
              </a:spcBef>
              <a:buFont typeface="Wingdings 2" panose="05020102010507070707" pitchFamily="18" charset="2"/>
              <a:buNone/>
            </a:pPr>
            <a:r>
              <a:rPr lang="it-IT" altLang="it-IT" sz="2400" dirty="0"/>
              <a:t>L</a:t>
            </a:r>
            <a:r>
              <a:rPr lang="it-IT" altLang="it-IT" sz="2400" dirty="0" smtClean="0"/>
              <a:t>a fotografia demografica è un punto fondamentale  per comprendere come nei </a:t>
            </a:r>
            <a:r>
              <a:rPr lang="it-IT" altLang="it-IT" sz="2400" b="1" dirty="0" smtClean="0"/>
              <a:t>12 Distretti Socio Sanitari</a:t>
            </a:r>
            <a:r>
              <a:rPr lang="it-IT" altLang="it-IT" sz="2400" dirty="0" smtClean="0"/>
              <a:t> della Asl barese si è sviluppato il nuovo sistema di Welfare locale.</a:t>
            </a:r>
          </a:p>
        </p:txBody>
      </p:sp>
      <p:sp>
        <p:nvSpPr>
          <p:cNvPr id="2" name="Rettangolo 1"/>
          <p:cNvSpPr/>
          <p:nvPr/>
        </p:nvSpPr>
        <p:spPr>
          <a:xfrm>
            <a:off x="619443" y="1018472"/>
            <a:ext cx="5605381" cy="646331"/>
          </a:xfrm>
          <a:prstGeom prst="rect">
            <a:avLst/>
          </a:prstGeom>
          <a:noFill/>
        </p:spPr>
        <p:txBody>
          <a:bodyPr wrap="none" lIns="91440" tIns="45720" rIns="91440" bIns="45720">
            <a:spAutoFit/>
          </a:bodyPr>
          <a:lstStyle/>
          <a:p>
            <a:pPr algn="ctr"/>
            <a:r>
              <a:rPr lang="it-IT" altLang="it-IT" sz="3600" b="1" cap="none" spc="0" dirty="0" smtClean="0">
                <a:ln w="22225">
                  <a:solidFill>
                    <a:schemeClr val="accent2"/>
                  </a:solidFill>
                  <a:prstDash val="solid"/>
                </a:ln>
                <a:solidFill>
                  <a:schemeClr val="accent2">
                    <a:lumMod val="40000"/>
                    <a:lumOff val="60000"/>
                  </a:schemeClr>
                </a:solidFill>
                <a:effectLst/>
              </a:rPr>
              <a:t>IL TERRITORIO BARESE</a:t>
            </a:r>
            <a:endParaRPr lang="it-IT" sz="3600" b="1" cap="none" spc="0" dirty="0">
              <a:ln w="22225">
                <a:solidFill>
                  <a:schemeClr val="accent2"/>
                </a:solidFill>
                <a:prstDash val="solid"/>
              </a:ln>
              <a:solidFill>
                <a:schemeClr val="accent2">
                  <a:lumMod val="40000"/>
                  <a:lumOff val="60000"/>
                </a:schemeClr>
              </a:solidFill>
              <a:effectLst/>
            </a:endParaRPr>
          </a:p>
        </p:txBody>
      </p:sp>
      <p:pic>
        <p:nvPicPr>
          <p:cNvPr id="2050" name="Picture 2" descr="Asl Ba: un logo per l&amp;#39;Autismo | LEGGI NOCI"/>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28184" y="622429"/>
            <a:ext cx="2538224" cy="143841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Grp="1"/>
          </p:cNvSpPr>
          <p:nvPr>
            <p:ph type="body" idx="4294967295"/>
          </p:nvPr>
        </p:nvSpPr>
        <p:spPr>
          <a:xfrm>
            <a:off x="179512" y="188640"/>
            <a:ext cx="8784976" cy="5243512"/>
          </a:xfrm>
        </p:spPr>
        <p:txBody>
          <a:bodyPr/>
          <a:lstStyle/>
          <a:p>
            <a:pPr marL="0" indent="0" algn="just" eaLnBrk="1" hangingPunct="1">
              <a:buNone/>
              <a:defRPr/>
            </a:pPr>
            <a:r>
              <a:rPr lang="it-IT" sz="2200" dirty="0" smtClean="0"/>
              <a:t>Lo </a:t>
            </a:r>
            <a:r>
              <a:rPr lang="it-IT" sz="2200" dirty="0"/>
              <a:t>sviluppo di un sistema caratterizzato da una rilevante </a:t>
            </a:r>
            <a:r>
              <a:rPr lang="it-IT" sz="2200" b="1" dirty="0"/>
              <a:t>complessità</a:t>
            </a:r>
            <a:r>
              <a:rPr lang="it-IT" sz="2200" dirty="0"/>
              <a:t>, nella quale l’Azienda sanitaria barese  assume un ruolo </a:t>
            </a:r>
            <a:r>
              <a:rPr lang="it-IT" sz="2200" dirty="0" smtClean="0"/>
              <a:t>centrale e spiccatamente peculiare, </a:t>
            </a:r>
            <a:r>
              <a:rPr lang="it-IT" sz="2200" dirty="0"/>
              <a:t>necessita di un </a:t>
            </a:r>
            <a:r>
              <a:rPr lang="it-IT" sz="2200" b="1" dirty="0"/>
              <a:t>coinvolgimento di tutti gli attori </a:t>
            </a:r>
            <a:r>
              <a:rPr lang="it-IT" sz="2200" dirty="0"/>
              <a:t>che possano apportare fabbisogni, esigenze, proposte, progettualità e condividere un programma che comporta una </a:t>
            </a:r>
            <a:r>
              <a:rPr lang="it-IT" sz="2200" b="1" dirty="0"/>
              <a:t>sinergia</a:t>
            </a:r>
            <a:r>
              <a:rPr lang="it-IT" sz="2200" dirty="0"/>
              <a:t> importante fra articolazioni organizzative aziendali e portatori di interesse per la sua realizzazione. </a:t>
            </a:r>
            <a:endParaRPr lang="it-IT" sz="2200" dirty="0" smtClean="0"/>
          </a:p>
          <a:p>
            <a:pPr marL="0" indent="0" algn="just" eaLnBrk="1" hangingPunct="1">
              <a:buNone/>
              <a:defRPr/>
            </a:pPr>
            <a:endParaRPr lang="it-IT" sz="2400" dirty="0"/>
          </a:p>
          <a:p>
            <a:pPr marL="0" indent="0" algn="just" eaLnBrk="1" hangingPunct="1">
              <a:buNone/>
              <a:defRPr/>
            </a:pPr>
            <a:endParaRPr lang="it-IT" sz="2400" dirty="0" smtClean="0"/>
          </a:p>
          <a:p>
            <a:pPr marL="0" indent="0" algn="just" eaLnBrk="1" hangingPunct="1">
              <a:buNone/>
              <a:defRPr/>
            </a:pPr>
            <a:endParaRPr lang="it-IT" sz="2000" dirty="0" smtClean="0"/>
          </a:p>
          <a:p>
            <a:pPr marL="0" indent="0" algn="just" eaLnBrk="1" hangingPunct="1">
              <a:buNone/>
              <a:defRPr/>
            </a:pPr>
            <a:endParaRPr lang="it-IT" sz="2000" dirty="0"/>
          </a:p>
          <a:p>
            <a:pPr marL="0" indent="0" algn="just" eaLnBrk="1" hangingPunct="1">
              <a:buNone/>
              <a:defRPr/>
            </a:pPr>
            <a:endParaRPr lang="it-IT" sz="2000" dirty="0" smtClean="0"/>
          </a:p>
          <a:p>
            <a:pPr marL="0" indent="0" algn="just" eaLnBrk="1" hangingPunct="1">
              <a:buNone/>
              <a:defRPr/>
            </a:pPr>
            <a:r>
              <a:rPr lang="it-IT" sz="2200" dirty="0" smtClean="0"/>
              <a:t>Diviene </a:t>
            </a:r>
            <a:r>
              <a:rPr lang="it-IT" sz="2200" dirty="0"/>
              <a:t>prioritario, quindi, per l’ASL di Bari e l’Area S. S. S., assicurare </a:t>
            </a:r>
            <a:r>
              <a:rPr lang="it-IT" sz="2200" b="1" dirty="0"/>
              <a:t>percorsi di cura integrati </a:t>
            </a:r>
            <a:r>
              <a:rPr lang="it-IT" sz="2200" dirty="0"/>
              <a:t>tra strutture sanitarie e socio-sanitarie del territorio, caratterizzati da </a:t>
            </a:r>
            <a:r>
              <a:rPr lang="it-IT" sz="2200" b="1" dirty="0"/>
              <a:t>garanzia di continuità assistenziale</a:t>
            </a:r>
            <a:r>
              <a:rPr lang="it-IT" sz="2200" dirty="0"/>
              <a:t>, orientando il rapporto domanda-offerta in funzione del bisogno di salute in un’ottica territoriale.</a:t>
            </a:r>
          </a:p>
          <a:p>
            <a:pPr eaLnBrk="1" hangingPunct="1">
              <a:defRPr/>
            </a:pPr>
            <a:endParaRPr lang="it-IT" dirty="0"/>
          </a:p>
          <a:p>
            <a:pPr eaLnBrk="1" hangingPunct="1">
              <a:defRPr/>
            </a:pPr>
            <a:endParaRPr lang="it-IT" dirty="0" smtClean="0"/>
          </a:p>
        </p:txBody>
      </p:sp>
      <p:pic>
        <p:nvPicPr>
          <p:cNvPr id="1026" name="Picture 2" descr="William ci parla dell&amp;#39;importanza della Sinergia fra le 4 aree: parte 2 •  Estetispa Academ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4128" y="2504864"/>
            <a:ext cx="2760241" cy="1848272"/>
          </a:xfrm>
          <a:prstGeom prst="rect">
            <a:avLst/>
          </a:prstGeom>
          <a:noFill/>
          <a:extLst>
            <a:ext uri="{909E8E84-426E-40DD-AFC4-6F175D3DCCD1}">
              <a14:hiddenFill xmlns:a14="http://schemas.microsoft.com/office/drawing/2010/main">
                <a:solidFill>
                  <a:srgbClr val="FFFFFF"/>
                </a:solidFill>
              </a14:hiddenFill>
            </a:ext>
          </a:extLst>
        </p:spPr>
      </p:pic>
      <p:sp>
        <p:nvSpPr>
          <p:cNvPr id="3" name="Freccia in giù 2"/>
          <p:cNvSpPr/>
          <p:nvPr/>
        </p:nvSpPr>
        <p:spPr>
          <a:xfrm>
            <a:off x="4283968" y="2924944"/>
            <a:ext cx="576064" cy="100811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ransition spd="slow">
    <p:wip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6.2"/>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erra">
  <a:themeElements>
    <a:clrScheme name="Terra">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erra">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erra">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Terra">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themeOverride>
</file>

<file path=docProps/app.xml><?xml version="1.0" encoding="utf-8"?>
<Properties xmlns="http://schemas.openxmlformats.org/officeDocument/2006/extended-properties" xmlns:vt="http://schemas.openxmlformats.org/officeDocument/2006/docPropsVTypes">
  <Template>Trek</Template>
  <TotalTime>1195</TotalTime>
  <Words>3390</Words>
  <Application>Microsoft Office PowerPoint</Application>
  <PresentationFormat>Presentazione su schermo (4:3)</PresentationFormat>
  <Paragraphs>285</Paragraphs>
  <Slides>34</Slides>
  <Notes>1</Notes>
  <HiddenSlides>0</HiddenSlides>
  <MMClips>0</MMClips>
  <ScaleCrop>false</ScaleCrop>
  <HeadingPairs>
    <vt:vector size="6" baseType="variant">
      <vt:variant>
        <vt:lpstr>Caratteri utilizzati</vt:lpstr>
      </vt:variant>
      <vt:variant>
        <vt:i4>7</vt:i4>
      </vt:variant>
      <vt:variant>
        <vt:lpstr>Tema</vt:lpstr>
      </vt:variant>
      <vt:variant>
        <vt:i4>1</vt:i4>
      </vt:variant>
      <vt:variant>
        <vt:lpstr>Titoli diapositive</vt:lpstr>
      </vt:variant>
      <vt:variant>
        <vt:i4>34</vt:i4>
      </vt:variant>
    </vt:vector>
  </HeadingPairs>
  <TitlesOfParts>
    <vt:vector size="42" baseType="lpstr">
      <vt:lpstr>Arial</vt:lpstr>
      <vt:lpstr>Calibri</vt:lpstr>
      <vt:lpstr>Franklin Gothic Book</vt:lpstr>
      <vt:lpstr>Franklin Gothic Medium</vt:lpstr>
      <vt:lpstr>Verdana</vt:lpstr>
      <vt:lpstr>Wingdings</vt:lpstr>
      <vt:lpstr>Wingdings 2</vt:lpstr>
      <vt:lpstr>Terra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La rete dei servizi sociosanitari</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Un esempio: </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cto93084</dc:creator>
  <cp:lastModifiedBy>Cinzia Mongelli</cp:lastModifiedBy>
  <cp:revision>94</cp:revision>
  <dcterms:created xsi:type="dcterms:W3CDTF">2015-05-12T08:47:53Z</dcterms:created>
  <dcterms:modified xsi:type="dcterms:W3CDTF">2021-11-14T21:28:52Z</dcterms:modified>
</cp:coreProperties>
</file>